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Lst>
  <p:notesMasterIdLst>
    <p:notesMasterId r:id="rId19"/>
  </p:notesMasterIdLst>
  <p:handoutMasterIdLst>
    <p:handoutMasterId r:id="rId20"/>
  </p:handoutMasterIdLst>
  <p:sldIdLst>
    <p:sldId id="256" r:id="rId4"/>
    <p:sldId id="441" r:id="rId5"/>
    <p:sldId id="438" r:id="rId6"/>
    <p:sldId id="442" r:id="rId7"/>
    <p:sldId id="453" r:id="rId8"/>
    <p:sldId id="443" r:id="rId9"/>
    <p:sldId id="446" r:id="rId10"/>
    <p:sldId id="447" r:id="rId11"/>
    <p:sldId id="445" r:id="rId12"/>
    <p:sldId id="448" r:id="rId13"/>
    <p:sldId id="444" r:id="rId14"/>
    <p:sldId id="449" r:id="rId15"/>
    <p:sldId id="451" r:id="rId16"/>
    <p:sldId id="452" r:id="rId17"/>
    <p:sldId id="454" r:id="rId1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known unknown" initials="un" lastIdx="11" clrIdx="0"/>
  <p:cmAuthor id="1" name="Mark Constas" initials="MC"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4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9" autoAdjust="0"/>
    <p:restoredTop sz="80300" autoAdjust="0"/>
  </p:normalViewPr>
  <p:slideViewPr>
    <p:cSldViewPr>
      <p:cViewPr varScale="1">
        <p:scale>
          <a:sx n="80" d="100"/>
          <a:sy n="80" d="100"/>
        </p:scale>
        <p:origin x="-144"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0"/>
    </p:cViewPr>
  </p:sorterViewPr>
  <p:notesViewPr>
    <p:cSldViewPr>
      <p:cViewPr varScale="1">
        <p:scale>
          <a:sx n="82" d="100"/>
          <a:sy n="82" d="100"/>
        </p:scale>
        <p:origin x="-1962" y="-7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5953" y="1"/>
            <a:ext cx="3027466" cy="464345"/>
          </a:xfrm>
          <a:prstGeom prst="rect">
            <a:avLst/>
          </a:prstGeom>
        </p:spPr>
        <p:txBody>
          <a:bodyPr vert="horz" lIns="91440" tIns="45720" rIns="91440" bIns="45720" rtlCol="0"/>
          <a:lstStyle>
            <a:lvl1pPr algn="r">
              <a:defRPr sz="1200"/>
            </a:lvl1pPr>
          </a:lstStyle>
          <a:p>
            <a:fld id="{B05E27A8-4892-4154-B52D-D6DF57E64DF0}" type="datetimeFigureOut">
              <a:rPr lang="en-US" smtClean="0"/>
              <a:pPr/>
              <a:t>8/11/2013</a:t>
            </a:fld>
            <a:endParaRPr lang="en-US"/>
          </a:p>
        </p:txBody>
      </p:sp>
      <p:sp>
        <p:nvSpPr>
          <p:cNvPr id="4" name="Footer Placeholder 3"/>
          <p:cNvSpPr>
            <a:spLocks noGrp="1"/>
          </p:cNvSpPr>
          <p:nvPr>
            <p:ph type="ftr" sz="quarter" idx="2"/>
          </p:nvPr>
        </p:nvSpPr>
        <p:spPr>
          <a:xfrm>
            <a:off x="1" y="8817760"/>
            <a:ext cx="3027466"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5953" y="8817760"/>
            <a:ext cx="3027466" cy="464345"/>
          </a:xfrm>
          <a:prstGeom prst="rect">
            <a:avLst/>
          </a:prstGeom>
        </p:spPr>
        <p:txBody>
          <a:bodyPr vert="horz" lIns="91440" tIns="45720" rIns="91440" bIns="45720" rtlCol="0" anchor="b"/>
          <a:lstStyle>
            <a:lvl1pPr algn="r">
              <a:defRPr sz="1200"/>
            </a:lvl1pPr>
          </a:lstStyle>
          <a:p>
            <a:fld id="{6185E82F-0DA1-4CAE-A04F-3CD01576310E}" type="slidenum">
              <a:rPr lang="en-US" smtClean="0"/>
              <a:pPr/>
              <a:t>‹#›</a:t>
            </a:fld>
            <a:endParaRPr lang="en-US"/>
          </a:p>
        </p:txBody>
      </p:sp>
    </p:spTree>
    <p:extLst>
      <p:ext uri="{BB962C8B-B14F-4D97-AF65-F5344CB8AC3E}">
        <p14:creationId xmlns:p14="http://schemas.microsoft.com/office/powerpoint/2010/main" val="4105298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1440" tIns="45720" rIns="91440" bIns="45720" rtlCol="0"/>
          <a:lstStyle>
            <a:lvl1pPr algn="r">
              <a:defRPr sz="1200"/>
            </a:lvl1pPr>
          </a:lstStyle>
          <a:p>
            <a:fld id="{7441F709-1019-4B5E-A58B-2717B614BF2E}" type="datetimeFigureOut">
              <a:rPr lang="en-US" smtClean="0"/>
              <a:pPr/>
              <a:t>8/11/2013</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5"/>
            <a:ext cx="3026833" cy="46418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5"/>
            <a:ext cx="3026833" cy="464185"/>
          </a:xfrm>
          <a:prstGeom prst="rect">
            <a:avLst/>
          </a:prstGeom>
        </p:spPr>
        <p:txBody>
          <a:bodyPr vert="horz" lIns="91440" tIns="45720" rIns="91440" bIns="45720" rtlCol="0" anchor="b"/>
          <a:lstStyle>
            <a:lvl1pPr algn="r">
              <a:defRPr sz="1200"/>
            </a:lvl1pPr>
          </a:lstStyle>
          <a:p>
            <a:fld id="{A0874382-BF8E-4DDF-96A0-73C4B7F6E3E2}" type="slidenum">
              <a:rPr lang="en-US" smtClean="0"/>
              <a:pPr/>
              <a:t>‹#›</a:t>
            </a:fld>
            <a:endParaRPr lang="en-US" dirty="0"/>
          </a:p>
        </p:txBody>
      </p:sp>
    </p:spTree>
    <p:extLst>
      <p:ext uri="{BB962C8B-B14F-4D97-AF65-F5344CB8AC3E}">
        <p14:creationId xmlns:p14="http://schemas.microsoft.com/office/powerpoint/2010/main" val="280956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2</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11</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12</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13</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14</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15</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3</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4</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5</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6</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7</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8</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9</a:t>
            </a:fld>
            <a:endParaRPr lang="en-US" dirty="0"/>
          </a:p>
        </p:txBody>
      </p:sp>
    </p:spTree>
    <p:extLst>
      <p:ext uri="{BB962C8B-B14F-4D97-AF65-F5344CB8AC3E}">
        <p14:creationId xmlns:p14="http://schemas.microsoft.com/office/powerpoint/2010/main" val="3437170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74382-BF8E-4DDF-96A0-73C4B7F6E3E2}" type="slidenum">
              <a:rPr lang="en-US" smtClean="0"/>
              <a:pPr/>
              <a:t>10</a:t>
            </a:fld>
            <a:endParaRPr lang="en-US" dirty="0"/>
          </a:p>
        </p:txBody>
      </p:sp>
    </p:spTree>
    <p:extLst>
      <p:ext uri="{BB962C8B-B14F-4D97-AF65-F5344CB8AC3E}">
        <p14:creationId xmlns:p14="http://schemas.microsoft.com/office/powerpoint/2010/main" val="3437170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045CC4-B367-4478-A1BC-DD481B18020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5897CD-7F5F-49CC-9EFF-D669730FA6E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7F5331-51F2-4B57-B29E-0E046D414DD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984C49-8E1D-43EF-A29A-8F0293BCD01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25C77F-CE4B-411F-8DEC-7796D8504C0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EEBDA9-8DAF-4A96-A45A-C904E65B4C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8E3315-7CB4-49FA-BDC9-2647988B04F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4A5C9C-BDE1-4F2B-87D7-D7B8414A718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60688E-26BF-42CB-9B20-3F245BC6864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380241-5CFE-4131-8F4C-765668E11D7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6F91BA-7238-4992-866A-3F6456D1EDB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46512E-2F75-4124-8CF6-6E27E5D4E3F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60A925-979D-46BB-B0C8-3B20DE5AB066}"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6A52B4-3E4C-4C49-9DFC-822C9339D8AE}"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97987-5A7C-4D1F-9764-AC62594E5AA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CFF224-FC5C-4FF6-B592-957DB1AAB2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08ECCED-BE80-4923-85BC-3A994D1F7C5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2E5193-FE29-4994-8F0D-48BB119C34EB}"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3D461D-004A-462B-B444-A44B43D1713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73D0B0-0FF7-481A-8C5E-E1C2DD9F103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E1F2D-9577-4D5D-AA0B-292890EE52C8}"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45CF60-CC65-408B-85CF-DDCDC96AF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0A39545-C29A-4219-9954-8CBAD17CD477}" type="datetimeFigureOut">
              <a:rPr lang="en-US" smtClean="0"/>
              <a:pPr/>
              <a:t>8/11/2013</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1299FDD7-F7E5-4BF5-ACCF-5D1D44779CF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7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0A39545-C29A-4219-9954-8CBAD17CD477}" type="datetimeFigureOut">
              <a:rPr lang="en-US" smtClean="0"/>
              <a:pPr/>
              <a:t>8/11/2013</a:t>
            </a:fld>
            <a:endParaRPr lang="en-US" dirty="0"/>
          </a:p>
        </p:txBody>
      </p:sp>
      <p:sp>
        <p:nvSpPr>
          <p:cNvPr id="287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87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99FDD7-F7E5-4BF5-ACCF-5D1D44779C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8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288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288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a:defRPr/>
            </a:pPr>
            <a:fld id="{09042F12-B1C6-4FC0-98D0-EC25156C45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1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a:defRPr/>
            </a:pPr>
            <a:endParaRPr lang="en-US"/>
          </a:p>
        </p:txBody>
      </p:sp>
      <p:sp>
        <p:nvSpPr>
          <p:cNvPr id="291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a:defRPr/>
            </a:pPr>
            <a:endParaRPr lang="en-US"/>
          </a:p>
        </p:txBody>
      </p:sp>
      <p:sp>
        <p:nvSpPr>
          <p:cNvPr id="291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a:defRPr/>
            </a:pPr>
            <a:fld id="{EBB05BFC-9CD9-43B3-8F3E-99C41BBB7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029200"/>
            <a:ext cx="9144000" cy="1470025"/>
          </a:xfrm>
        </p:spPr>
        <p:txBody>
          <a:bodyPr>
            <a:normAutofit fontScale="90000"/>
          </a:bodyPr>
          <a:lstStyle/>
          <a:p>
            <a:r>
              <a:rPr lang="en-US" sz="2800" dirty="0" smtClean="0">
                <a:latin typeface="Georgia" pitchFamily="18" charset="0"/>
              </a:rPr>
              <a:t/>
            </a:r>
            <a:br>
              <a:rPr lang="en-US" sz="2800" dirty="0" smtClean="0">
                <a:latin typeface="Georgia" pitchFamily="18" charset="0"/>
              </a:rPr>
            </a:br>
            <a:r>
              <a:rPr lang="en-US" sz="2800" dirty="0" smtClean="0">
                <a:latin typeface="Georgia" pitchFamily="18" charset="0"/>
              </a:rPr>
              <a:t>Christopher </a:t>
            </a:r>
            <a:r>
              <a:rPr lang="en-US" sz="2800" dirty="0">
                <a:latin typeface="Georgia" pitchFamily="18" charset="0"/>
              </a:rPr>
              <a:t>B. </a:t>
            </a:r>
            <a:r>
              <a:rPr lang="en-US" sz="2800" dirty="0" smtClean="0">
                <a:latin typeface="Georgia" pitchFamily="18" charset="0"/>
              </a:rPr>
              <a:t>Barrett</a:t>
            </a:r>
            <a:r>
              <a:rPr lang="en-US" sz="2700" dirty="0" smtClean="0">
                <a:latin typeface="Georgia" pitchFamily="18" charset="0"/>
              </a:rPr>
              <a:t/>
            </a:r>
            <a:br>
              <a:rPr lang="en-US" sz="2700" dirty="0" smtClean="0">
                <a:latin typeface="Georgia" pitchFamily="18" charset="0"/>
              </a:rPr>
            </a:br>
            <a:r>
              <a:rPr lang="en-US" sz="2700" dirty="0" smtClean="0">
                <a:latin typeface="Georgia" pitchFamily="18" charset="0"/>
              </a:rPr>
              <a:t>Cornell University</a:t>
            </a:r>
            <a:br>
              <a:rPr lang="en-US" sz="2700" dirty="0" smtClean="0">
                <a:latin typeface="Georgia" pitchFamily="18" charset="0"/>
              </a:rPr>
            </a:br>
            <a:r>
              <a:rPr lang="en-US" sz="2700" dirty="0" smtClean="0">
                <a:latin typeface="Georgia" pitchFamily="18" charset="0"/>
              </a:rPr>
              <a:t>Calvin College Summer Seminar</a:t>
            </a:r>
            <a:br>
              <a:rPr lang="en-US" sz="2700" dirty="0" smtClean="0">
                <a:latin typeface="Georgia" pitchFamily="18" charset="0"/>
              </a:rPr>
            </a:br>
            <a:r>
              <a:rPr lang="en-US" sz="2700" dirty="0" smtClean="0">
                <a:latin typeface="Georgia" pitchFamily="18" charset="0"/>
              </a:rPr>
              <a:t>on the Economics of Global Poverty </a:t>
            </a:r>
            <a:br>
              <a:rPr lang="en-US" sz="2700" dirty="0" smtClean="0">
                <a:latin typeface="Georgia" pitchFamily="18" charset="0"/>
              </a:rPr>
            </a:br>
            <a:r>
              <a:rPr lang="en-US" sz="2700" dirty="0" smtClean="0">
                <a:latin typeface="Georgia" pitchFamily="18" charset="0"/>
              </a:rPr>
              <a:t>August 2013</a:t>
            </a:r>
            <a:r>
              <a:rPr lang="en-US" sz="2700" dirty="0" smtClean="0">
                <a:latin typeface="Georgia" pitchFamily="18" charset="0"/>
              </a:rPr>
              <a:t/>
            </a:r>
            <a:br>
              <a:rPr lang="en-US" sz="2700" dirty="0" smtClean="0">
                <a:latin typeface="Georgia" pitchFamily="18" charset="0"/>
              </a:rPr>
            </a:br>
            <a:r>
              <a:rPr lang="en-US" sz="2700" dirty="0" smtClean="0">
                <a:latin typeface="Georgia" pitchFamily="18" charset="0"/>
              </a:rPr>
              <a:t/>
            </a:r>
            <a:br>
              <a:rPr lang="en-US" sz="2700" dirty="0" smtClean="0">
                <a:latin typeface="Georgia" pitchFamily="18" charset="0"/>
              </a:rPr>
            </a:br>
            <a:endParaRPr lang="en-US" sz="2700" dirty="0">
              <a:latin typeface="Georgia" pitchFamily="18" charset="0"/>
            </a:endParaRPr>
          </a:p>
        </p:txBody>
      </p:sp>
      <p:sp>
        <p:nvSpPr>
          <p:cNvPr id="3" name="TextBox 2"/>
          <p:cNvSpPr txBox="1"/>
          <p:nvPr/>
        </p:nvSpPr>
        <p:spPr>
          <a:xfrm>
            <a:off x="201706" y="2286000"/>
            <a:ext cx="8686800" cy="1569660"/>
          </a:xfrm>
          <a:prstGeom prst="rect">
            <a:avLst/>
          </a:prstGeom>
          <a:noFill/>
        </p:spPr>
        <p:txBody>
          <a:bodyPr wrap="square" rtlCol="0">
            <a:spAutoFit/>
          </a:bodyPr>
          <a:lstStyle/>
          <a:p>
            <a:pPr algn="ctr"/>
            <a:r>
              <a:rPr lang="en-US" sz="3200" b="1" dirty="0">
                <a:latin typeface="Georgia" pitchFamily="18" charset="0"/>
              </a:rPr>
              <a:t>Some Insights on </a:t>
            </a:r>
            <a:r>
              <a:rPr lang="en-US" sz="3200" b="1" dirty="0" smtClean="0">
                <a:latin typeface="Georgia" pitchFamily="18" charset="0"/>
              </a:rPr>
              <a:t>Successful</a:t>
            </a:r>
          </a:p>
          <a:p>
            <a:pPr algn="ctr"/>
            <a:r>
              <a:rPr lang="en-US" sz="3200" b="1" dirty="0" smtClean="0">
                <a:latin typeface="Georgia" pitchFamily="18" charset="0"/>
              </a:rPr>
              <a:t>(and </a:t>
            </a:r>
            <a:r>
              <a:rPr lang="en-US" sz="3200" b="1" dirty="0">
                <a:latin typeface="Georgia" pitchFamily="18" charset="0"/>
              </a:rPr>
              <a:t>Not So </a:t>
            </a:r>
            <a:r>
              <a:rPr lang="en-US" sz="3200" b="1" dirty="0" smtClean="0">
                <a:latin typeface="Georgia" pitchFamily="18" charset="0"/>
              </a:rPr>
              <a:t>Successful)</a:t>
            </a:r>
          </a:p>
          <a:p>
            <a:pPr algn="ctr"/>
            <a:r>
              <a:rPr lang="en-US" sz="3200" b="1" dirty="0" smtClean="0">
                <a:latin typeface="Georgia" pitchFamily="18" charset="0"/>
              </a:rPr>
              <a:t>Research </a:t>
            </a:r>
            <a:r>
              <a:rPr lang="en-US" sz="3200" b="1" dirty="0" err="1" smtClean="0">
                <a:latin typeface="Georgia" pitchFamily="18" charset="0"/>
              </a:rPr>
              <a:t>Grantsmanship</a:t>
            </a:r>
            <a:endParaRPr lang="en-US" sz="3200" b="1" dirty="0" smtClean="0">
              <a:latin typeface="Georgia" pitchFamily="18" charset="0"/>
            </a:endParaRPr>
          </a:p>
        </p:txBody>
      </p:sp>
      <p:pic>
        <p:nvPicPr>
          <p:cNvPr id="4" name="Picture 5" descr="cu_logo_sml_150_ppt"/>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 y="955613"/>
            <a:ext cx="8915399" cy="6740307"/>
          </a:xfrm>
          <a:prstGeom prst="rect">
            <a:avLst/>
          </a:prstGeom>
          <a:noFill/>
        </p:spPr>
        <p:txBody>
          <a:bodyPr wrap="square" rtlCol="0">
            <a:spAutoFit/>
          </a:bodyPr>
          <a:lstStyle/>
          <a:p>
            <a:r>
              <a:rPr lang="en-US" sz="2400" b="1" dirty="0" smtClean="0">
                <a:latin typeface="Georgia" pitchFamily="18" charset="0"/>
              </a:rPr>
              <a:t>Read the instructions!</a:t>
            </a:r>
          </a:p>
          <a:p>
            <a:pPr marL="342900" indent="-342900">
              <a:buFontTx/>
              <a:buChar char="-"/>
            </a:pPr>
            <a:r>
              <a:rPr lang="en-US" sz="2400" dirty="0" smtClean="0">
                <a:latin typeface="Georgia" pitchFamily="18" charset="0"/>
              </a:rPr>
              <a:t>The program solicitation will usually bring out the key areas (incl. buzzwords!) to emphasize. </a:t>
            </a:r>
          </a:p>
          <a:p>
            <a:pPr marL="342900" indent="-342900">
              <a:buFontTx/>
              <a:buChar char="-"/>
            </a:pPr>
            <a:r>
              <a:rPr lang="en-US" sz="2400" dirty="0" smtClean="0">
                <a:latin typeface="Georgia" pitchFamily="18" charset="0"/>
              </a:rPr>
              <a:t>Failure to follow submission instructions precisely commonly leads to outright rejection</a:t>
            </a:r>
          </a:p>
          <a:p>
            <a:pPr marL="342900" indent="-342900">
              <a:buFontTx/>
              <a:buChar char="-"/>
            </a:pPr>
            <a:endParaRPr lang="en-US" sz="2400" dirty="0">
              <a:latin typeface="Georgia" pitchFamily="18" charset="0"/>
            </a:endParaRPr>
          </a:p>
          <a:p>
            <a:r>
              <a:rPr lang="en-US" sz="2400" b="1" dirty="0" smtClean="0">
                <a:latin typeface="Georgia" pitchFamily="18" charset="0"/>
              </a:rPr>
              <a:t>Read the relevant literature</a:t>
            </a:r>
          </a:p>
          <a:p>
            <a:r>
              <a:rPr lang="en-US" sz="2400" dirty="0" smtClean="0">
                <a:latin typeface="Georgia" pitchFamily="18" charset="0"/>
              </a:rPr>
              <a:t>- Nothing buries a proposal faster than an obvious ignorance of where the current research frontier lies. Don’t waste too much space on lit review, but be sure to cite the key seminal and current contributions on which you propose to build/improve.</a:t>
            </a:r>
          </a:p>
          <a:p>
            <a:endParaRPr lang="en-US" sz="2400" dirty="0">
              <a:latin typeface="Georgia" pitchFamily="18" charset="0"/>
            </a:endParaRPr>
          </a:p>
          <a:p>
            <a:r>
              <a:rPr lang="en-US" sz="2400" b="1" dirty="0" smtClean="0">
                <a:latin typeface="Georgia" pitchFamily="18" charset="0"/>
              </a:rPr>
              <a:t>Read other (un)successful proposals</a:t>
            </a:r>
          </a:p>
          <a:p>
            <a:pPr marL="342900" indent="-342900">
              <a:buFontTx/>
              <a:buChar char="-"/>
            </a:pPr>
            <a:r>
              <a:rPr lang="en-US" sz="2400" dirty="0" smtClean="0">
                <a:latin typeface="Georgia" pitchFamily="18" charset="0"/>
              </a:rPr>
              <a:t>If asked, colleagues and program officers will often share prior proposals related to your proposed theme.</a:t>
            </a:r>
          </a:p>
          <a:p>
            <a:pPr marL="342900" indent="-342900">
              <a:buFontTx/>
              <a:buChar char="-"/>
            </a:pPr>
            <a:r>
              <a:rPr lang="en-US" sz="2400" dirty="0" smtClean="0">
                <a:latin typeface="Georgia" pitchFamily="18" charset="0"/>
              </a:rPr>
              <a:t>Query program officers about their perceived weaknesses.</a:t>
            </a:r>
          </a:p>
          <a:p>
            <a:endParaRPr lang="en-US" sz="2400" dirty="0">
              <a:latin typeface="Georgia" pitchFamily="18" charset="0"/>
            </a:endParaRPr>
          </a:p>
          <a:p>
            <a:endParaRPr lang="en-US" sz="2400" dirty="0" smtClean="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6858000" y="1501"/>
            <a:ext cx="22860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Reading</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9028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 y="981075"/>
            <a:ext cx="8915399" cy="6001643"/>
          </a:xfrm>
          <a:prstGeom prst="rect">
            <a:avLst/>
          </a:prstGeom>
          <a:noFill/>
        </p:spPr>
        <p:txBody>
          <a:bodyPr wrap="square" rtlCol="0">
            <a:spAutoFit/>
          </a:bodyPr>
          <a:lstStyle/>
          <a:p>
            <a:r>
              <a:rPr lang="en-US" sz="2400" b="1" dirty="0" smtClean="0">
                <a:latin typeface="Georgia" pitchFamily="18" charset="0"/>
              </a:rPr>
              <a:t>First page/abstract is make-or-break:</a:t>
            </a:r>
          </a:p>
          <a:p>
            <a:pPr marL="342900" indent="-342900">
              <a:buFontTx/>
              <a:buChar char="-"/>
            </a:pPr>
            <a:r>
              <a:rPr lang="en-US" sz="2400" dirty="0" smtClean="0">
                <a:latin typeface="Georgia" pitchFamily="18" charset="0"/>
              </a:rPr>
              <a:t>This is the one thing all reviewers/panelists/POs read. POs use it to assign the proposal to reviewers. </a:t>
            </a:r>
          </a:p>
          <a:p>
            <a:pPr marL="342900" indent="-342900">
              <a:buFontTx/>
              <a:buChar char="-"/>
            </a:pPr>
            <a:r>
              <a:rPr lang="en-US" sz="2400" dirty="0" smtClean="0">
                <a:latin typeface="Georgia" pitchFamily="18" charset="0"/>
              </a:rPr>
              <a:t>Review panelists in major competitions handle many (often 15-50) proposals. Catch their interest right away. </a:t>
            </a:r>
          </a:p>
          <a:p>
            <a:pPr marL="342900" indent="-342900">
              <a:buFontTx/>
              <a:buChar char="-"/>
            </a:pPr>
            <a:r>
              <a:rPr lang="en-US" sz="2400" dirty="0" smtClean="0">
                <a:latin typeface="Georgia" pitchFamily="18" charset="0"/>
              </a:rPr>
              <a:t>Program officers and many panelists are not a specialist in your area. So make the general case clearly and concisely.</a:t>
            </a:r>
          </a:p>
          <a:p>
            <a:pPr marL="342900" indent="-342900">
              <a:buFontTx/>
              <a:buChar char="-"/>
            </a:pPr>
            <a:r>
              <a:rPr lang="en-US" sz="2400" dirty="0">
                <a:latin typeface="Georgia" pitchFamily="18" charset="0"/>
              </a:rPr>
              <a:t>D</a:t>
            </a:r>
            <a:r>
              <a:rPr lang="en-US" sz="2400" dirty="0" smtClean="0">
                <a:latin typeface="Georgia" pitchFamily="18" charset="0"/>
              </a:rPr>
              <a:t>escribe the conceptual forest not the technical trees: why does this matter? What outcomes and impacts to expect? </a:t>
            </a:r>
          </a:p>
          <a:p>
            <a:pPr marL="342900" indent="-342900">
              <a:buFontTx/>
              <a:buChar char="-"/>
            </a:pPr>
            <a:r>
              <a:rPr lang="en-US" sz="2400" dirty="0" smtClean="0">
                <a:latin typeface="Georgia" pitchFamily="18" charset="0"/>
              </a:rPr>
              <a:t>Ask colleagues/</a:t>
            </a:r>
            <a:r>
              <a:rPr lang="en-US" sz="2400" dirty="0" err="1" smtClean="0">
                <a:latin typeface="Georgia" pitchFamily="18" charset="0"/>
              </a:rPr>
              <a:t>nonspecialist</a:t>
            </a:r>
            <a:r>
              <a:rPr lang="en-US" sz="2400" dirty="0" smtClean="0">
                <a:latin typeface="Georgia" pitchFamily="18" charset="0"/>
              </a:rPr>
              <a:t> friends to take 5-10 minutes to read and critique your 1</a:t>
            </a:r>
            <a:r>
              <a:rPr lang="en-US" sz="2400" baseline="30000" dirty="0" smtClean="0">
                <a:latin typeface="Georgia" pitchFamily="18" charset="0"/>
              </a:rPr>
              <a:t>st</a:t>
            </a:r>
            <a:r>
              <a:rPr lang="en-US" sz="2400" dirty="0" smtClean="0">
                <a:latin typeface="Georgia" pitchFamily="18" charset="0"/>
              </a:rPr>
              <a:t> page/abstract</a:t>
            </a:r>
            <a:endParaRPr lang="en-US" sz="2400" dirty="0">
              <a:latin typeface="Georgia" pitchFamily="18" charset="0"/>
            </a:endParaRPr>
          </a:p>
          <a:p>
            <a:endParaRPr lang="en-US" sz="2400" b="1" dirty="0" smtClean="0">
              <a:latin typeface="Georgia" pitchFamily="18" charset="0"/>
            </a:endParaRPr>
          </a:p>
          <a:p>
            <a:r>
              <a:rPr lang="en-US" sz="2400" b="1" dirty="0" smtClean="0">
                <a:latin typeface="Georgia" pitchFamily="18" charset="0"/>
              </a:rPr>
              <a:t>Be clear and concise </a:t>
            </a:r>
            <a:endParaRPr lang="en-US" sz="2400" dirty="0" smtClean="0">
              <a:latin typeface="Georgia" pitchFamily="18" charset="0"/>
            </a:endParaRPr>
          </a:p>
          <a:p>
            <a:pPr marL="342900" indent="-342900">
              <a:buFontTx/>
              <a:buChar char="-"/>
            </a:pPr>
            <a:r>
              <a:rPr lang="en-US" sz="2400" dirty="0" smtClean="0">
                <a:latin typeface="Georgia" pitchFamily="18" charset="0"/>
              </a:rPr>
              <a:t>Focus less on the research, than on marketing the research. Persuasive writing differs subtly from scientific writing. </a:t>
            </a:r>
          </a:p>
          <a:p>
            <a:pPr marL="342900" indent="-342900">
              <a:buFontTx/>
              <a:buChar char="-"/>
            </a:pPr>
            <a:r>
              <a:rPr lang="en-US" sz="2400" dirty="0" smtClean="0">
                <a:latin typeface="Georgia" pitchFamily="18" charset="0"/>
              </a:rPr>
              <a:t>Rewrite and edit ruthlessly … ‘shitty first drafts’</a:t>
            </a: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638800" y="1501"/>
            <a:ext cx="35052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           Writing</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53599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29615"/>
            <a:ext cx="8915399" cy="6370975"/>
          </a:xfrm>
          <a:prstGeom prst="rect">
            <a:avLst/>
          </a:prstGeom>
          <a:noFill/>
        </p:spPr>
        <p:txBody>
          <a:bodyPr wrap="square" rtlCol="0">
            <a:spAutoFit/>
          </a:bodyPr>
          <a:lstStyle/>
          <a:p>
            <a:r>
              <a:rPr lang="en-US" sz="2400" b="1" dirty="0" smtClean="0">
                <a:latin typeface="Georgia" pitchFamily="18" charset="0"/>
              </a:rPr>
              <a:t>Budgets</a:t>
            </a:r>
          </a:p>
          <a:p>
            <a:pPr marL="342900" indent="-342900">
              <a:buFontTx/>
              <a:buChar char="-"/>
            </a:pPr>
            <a:r>
              <a:rPr lang="en-US" sz="2400" dirty="0">
                <a:latin typeface="Georgia" pitchFamily="18" charset="0"/>
              </a:rPr>
              <a:t>Draft a budget early, establish what is feasible and cost effective, then design </a:t>
            </a:r>
            <a:r>
              <a:rPr lang="en-US" sz="2400" dirty="0" smtClean="0">
                <a:latin typeface="Georgia" pitchFamily="18" charset="0"/>
              </a:rPr>
              <a:t>accordingly. </a:t>
            </a:r>
            <a:endParaRPr lang="en-US" sz="2400" dirty="0">
              <a:latin typeface="Georgia" pitchFamily="18" charset="0"/>
            </a:endParaRPr>
          </a:p>
          <a:p>
            <a:pPr marL="342900" indent="-342900">
              <a:buFontTx/>
              <a:buChar char="-"/>
            </a:pPr>
            <a:r>
              <a:rPr lang="en-US" sz="2400" dirty="0" smtClean="0">
                <a:latin typeface="Georgia" pitchFamily="18" charset="0"/>
              </a:rPr>
              <a:t>Delicate balance b/n dangers of </a:t>
            </a:r>
            <a:r>
              <a:rPr lang="en-US" sz="2400" dirty="0" err="1" smtClean="0">
                <a:latin typeface="Georgia" pitchFamily="18" charset="0"/>
              </a:rPr>
              <a:t>underbudgeting</a:t>
            </a:r>
            <a:r>
              <a:rPr lang="en-US" sz="2400" dirty="0" smtClean="0">
                <a:latin typeface="Georgia" pitchFamily="18" charset="0"/>
              </a:rPr>
              <a:t> and padding</a:t>
            </a:r>
          </a:p>
          <a:p>
            <a:pPr marL="342900" indent="-342900">
              <a:buFontTx/>
              <a:buChar char="-"/>
            </a:pPr>
            <a:r>
              <a:rPr lang="en-US" sz="2400" dirty="0" smtClean="0">
                <a:latin typeface="Georgia" pitchFamily="18" charset="0"/>
              </a:rPr>
              <a:t>Know the matching expectations (formal and informal)</a:t>
            </a:r>
          </a:p>
          <a:p>
            <a:pPr marL="342900" indent="-342900">
              <a:buFontTx/>
              <a:buChar char="-"/>
            </a:pPr>
            <a:r>
              <a:rPr lang="en-US" sz="2400" dirty="0" smtClean="0">
                <a:latin typeface="Georgia" pitchFamily="18" charset="0"/>
              </a:rPr>
              <a:t>Get early input from accounting staff on budget/justification</a:t>
            </a:r>
            <a:endParaRPr lang="en-US" sz="2400" b="1" dirty="0" smtClean="0">
              <a:latin typeface="Georgia" pitchFamily="18" charset="0"/>
            </a:endParaRPr>
          </a:p>
          <a:p>
            <a:endParaRPr lang="en-US" sz="2400" b="1" dirty="0">
              <a:latin typeface="Georgia" pitchFamily="18" charset="0"/>
            </a:endParaRPr>
          </a:p>
          <a:p>
            <a:r>
              <a:rPr lang="en-US" sz="2400" b="1" dirty="0" smtClean="0">
                <a:latin typeface="Georgia" pitchFamily="18" charset="0"/>
              </a:rPr>
              <a:t>Contracting Details If You Win</a:t>
            </a:r>
          </a:p>
          <a:p>
            <a:pPr marL="342900" indent="-342900">
              <a:buFontTx/>
              <a:buChar char="-"/>
            </a:pPr>
            <a:r>
              <a:rPr lang="en-US" sz="2400" dirty="0" smtClean="0">
                <a:latin typeface="Georgia" pitchFamily="18" charset="0"/>
              </a:rPr>
              <a:t>Know the intellectual property rights provisions! </a:t>
            </a:r>
          </a:p>
          <a:p>
            <a:pPr marL="342900" indent="-342900">
              <a:buFontTx/>
              <a:buChar char="-"/>
            </a:pPr>
            <a:r>
              <a:rPr lang="en-US" sz="2400" dirty="0" smtClean="0">
                <a:latin typeface="Georgia" pitchFamily="18" charset="0"/>
              </a:rPr>
              <a:t>Be clear about budget variance rules</a:t>
            </a:r>
          </a:p>
          <a:p>
            <a:pPr marL="342900" indent="-342900">
              <a:buFontTx/>
              <a:buChar char="-"/>
            </a:pPr>
            <a:r>
              <a:rPr lang="en-US" sz="2400" dirty="0" smtClean="0">
                <a:latin typeface="Georgia" pitchFamily="18" charset="0"/>
              </a:rPr>
              <a:t>Know and heed the reporting requirements</a:t>
            </a:r>
          </a:p>
          <a:p>
            <a:pPr marL="342900" indent="-342900">
              <a:buFontTx/>
              <a:buChar char="-"/>
            </a:pPr>
            <a:r>
              <a:rPr lang="en-US" sz="2400" dirty="0" smtClean="0">
                <a:latin typeface="Georgia" pitchFamily="18" charset="0"/>
              </a:rPr>
              <a:t>Get </a:t>
            </a:r>
            <a:r>
              <a:rPr lang="en-US" sz="2400" dirty="0" err="1" smtClean="0">
                <a:latin typeface="Georgia" pitchFamily="18" charset="0"/>
              </a:rPr>
              <a:t>subawards</a:t>
            </a:r>
            <a:r>
              <a:rPr lang="en-US" sz="2400" dirty="0" smtClean="0">
                <a:latin typeface="Georgia" pitchFamily="18" charset="0"/>
              </a:rPr>
              <a:t> established promptly (they take time </a:t>
            </a:r>
            <a:r>
              <a:rPr lang="en-US" sz="2400" dirty="0" smtClean="0">
                <a:latin typeface="Georgia" pitchFamily="18" charset="0"/>
                <a:sym typeface="Wingdings" pitchFamily="2" charset="2"/>
              </a:rPr>
              <a:t> )</a:t>
            </a:r>
            <a:endParaRPr lang="en-US" sz="2400" dirty="0" smtClean="0">
              <a:latin typeface="Georgia" pitchFamily="18" charset="0"/>
            </a:endParaRPr>
          </a:p>
          <a:p>
            <a:endParaRPr lang="en-US" sz="2400" b="1" dirty="0">
              <a:latin typeface="Georgia" pitchFamily="18" charset="0"/>
            </a:endParaRPr>
          </a:p>
          <a:p>
            <a:r>
              <a:rPr lang="en-US" sz="2400" b="1" dirty="0" smtClean="0">
                <a:latin typeface="Georgia" pitchFamily="18" charset="0"/>
              </a:rPr>
              <a:t>Institutional Review Board </a:t>
            </a:r>
          </a:p>
          <a:p>
            <a:r>
              <a:rPr lang="en-US" sz="2400" dirty="0" smtClean="0">
                <a:latin typeface="Georgia" pitchFamily="18" charset="0"/>
              </a:rPr>
              <a:t>– </a:t>
            </a:r>
            <a:r>
              <a:rPr lang="en-US" sz="2400" dirty="0">
                <a:latin typeface="Georgia" pitchFamily="18" charset="0"/>
              </a:rPr>
              <a:t>D</a:t>
            </a:r>
            <a:r>
              <a:rPr lang="en-US" sz="2400" dirty="0" smtClean="0">
                <a:latin typeface="Georgia" pitchFamily="18" charset="0"/>
              </a:rPr>
              <a:t>o it promptly/accurately!</a:t>
            </a:r>
          </a:p>
          <a:p>
            <a:endParaRPr lang="en-US" sz="2400" b="1" dirty="0">
              <a:latin typeface="Georgia" pitchFamily="18" charset="0"/>
            </a:endParaRPr>
          </a:p>
          <a:p>
            <a:endParaRPr lang="en-US" sz="2400" dirty="0" smtClean="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4724400" y="1501"/>
            <a:ext cx="44196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Other crucial details</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06358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119726"/>
            <a:ext cx="6553200" cy="473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52400" y="1029615"/>
            <a:ext cx="8915399" cy="1200329"/>
          </a:xfrm>
          <a:prstGeom prst="rect">
            <a:avLst/>
          </a:prstGeom>
          <a:noFill/>
        </p:spPr>
        <p:txBody>
          <a:bodyPr wrap="square" rtlCol="0">
            <a:spAutoFit/>
          </a:bodyPr>
          <a:lstStyle/>
          <a:p>
            <a:r>
              <a:rPr lang="en-US" sz="2400" b="1" dirty="0" smtClean="0">
                <a:latin typeface="Georgia" pitchFamily="18" charset="0"/>
              </a:rPr>
              <a:t>US federal government grants:</a:t>
            </a:r>
          </a:p>
          <a:p>
            <a:pPr marL="342900" indent="-342900">
              <a:buFontTx/>
              <a:buChar char="-"/>
            </a:pPr>
            <a:r>
              <a:rPr lang="en-US" sz="2400" dirty="0" smtClean="0">
                <a:latin typeface="Georgia" pitchFamily="18" charset="0"/>
              </a:rPr>
              <a:t>Main entry point to search for award opportunities and for most government agency applications: </a:t>
            </a:r>
            <a:r>
              <a:rPr lang="en-US" sz="2400" b="1" dirty="0" smtClean="0">
                <a:solidFill>
                  <a:srgbClr val="FF0000"/>
                </a:solidFill>
                <a:latin typeface="Georgia" pitchFamily="18" charset="0"/>
              </a:rPr>
              <a:t>grants.gov</a:t>
            </a:r>
          </a:p>
        </p:txBody>
      </p:sp>
      <p:pic>
        <p:nvPicPr>
          <p:cNvPr id="4" name="Picture 5" descr="cu_logo_sml_150_ppt"/>
          <p:cNvPicPr>
            <a:picLocks noChangeAspect="1" noChangeArrowheads="1"/>
          </p:cNvPicPr>
          <p:nvPr/>
        </p:nvPicPr>
        <p:blipFill>
          <a:blip r:embed="rId4" cstate="print"/>
          <a:srcRect/>
          <a:stretch>
            <a:fillRect/>
          </a:stretch>
        </p:blipFill>
        <p:spPr bwMode="auto">
          <a:xfrm>
            <a:off x="0" y="0"/>
            <a:ext cx="9144000" cy="981075"/>
          </a:xfrm>
          <a:prstGeom prst="rect">
            <a:avLst/>
          </a:prstGeom>
          <a:noFill/>
          <a:ln w="9525">
            <a:noFill/>
            <a:miter lim="800000"/>
            <a:headEnd/>
            <a:tailEnd/>
          </a:ln>
        </p:spPr>
      </p:pic>
      <p:sp>
        <p:nvSpPr>
          <p:cNvPr id="7" name="Title 5"/>
          <p:cNvSpPr txBox="1">
            <a:spLocks/>
          </p:cNvSpPr>
          <p:nvPr/>
        </p:nvSpPr>
        <p:spPr bwMode="auto">
          <a:xfrm>
            <a:off x="5257800" y="39015"/>
            <a:ext cx="38862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USG opportunities</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121242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29615"/>
            <a:ext cx="8915399" cy="4524315"/>
          </a:xfrm>
          <a:prstGeom prst="rect">
            <a:avLst/>
          </a:prstGeom>
          <a:noFill/>
        </p:spPr>
        <p:txBody>
          <a:bodyPr wrap="square" rtlCol="0">
            <a:spAutoFit/>
          </a:bodyPr>
          <a:lstStyle/>
          <a:p>
            <a:r>
              <a:rPr lang="en-US" sz="2400" b="1" dirty="0" smtClean="0">
                <a:latin typeface="Georgia" pitchFamily="18" charset="0"/>
              </a:rPr>
              <a:t>Foundation, international agency and corporate grants:</a:t>
            </a:r>
          </a:p>
          <a:p>
            <a:endParaRPr lang="en-US" sz="2400" b="1" dirty="0" smtClean="0">
              <a:latin typeface="Georgia" pitchFamily="18" charset="0"/>
            </a:endParaRPr>
          </a:p>
          <a:p>
            <a:pPr marL="342900" indent="-342900">
              <a:buFontTx/>
              <a:buChar char="-"/>
            </a:pPr>
            <a:r>
              <a:rPr lang="en-US" sz="2400" dirty="0" smtClean="0">
                <a:latin typeface="Georgia" pitchFamily="18" charset="0"/>
              </a:rPr>
              <a:t>Relationships matter</a:t>
            </a:r>
            <a:endParaRPr lang="en-US" sz="2400" dirty="0" smtClean="0">
              <a:latin typeface="Georgia" pitchFamily="18" charset="0"/>
            </a:endParaRPr>
          </a:p>
          <a:p>
            <a:pPr marL="342900" indent="-342900">
              <a:buFontTx/>
              <a:buChar char="-"/>
            </a:pPr>
            <a:endParaRPr lang="en-US" sz="2400" dirty="0">
              <a:latin typeface="Georgia" pitchFamily="18" charset="0"/>
            </a:endParaRPr>
          </a:p>
          <a:p>
            <a:pPr marL="342900" indent="-342900">
              <a:buFontTx/>
              <a:buChar char="-"/>
            </a:pPr>
            <a:r>
              <a:rPr lang="en-US" sz="2400" dirty="0" smtClean="0">
                <a:latin typeface="Georgia" pitchFamily="18" charset="0"/>
              </a:rPr>
              <a:t>Lots of opportunities … the key is comparative </a:t>
            </a:r>
            <a:r>
              <a:rPr lang="en-US" sz="2400" dirty="0" smtClean="0">
                <a:latin typeface="Georgia" pitchFamily="18" charset="0"/>
              </a:rPr>
              <a:t>advantage</a:t>
            </a:r>
          </a:p>
          <a:p>
            <a:pPr marL="342900" indent="-342900">
              <a:buFontTx/>
              <a:buChar char="-"/>
            </a:pPr>
            <a:endParaRPr lang="en-US" sz="2400" dirty="0" smtClean="0">
              <a:latin typeface="Georgia" pitchFamily="18" charset="0"/>
            </a:endParaRPr>
          </a:p>
          <a:p>
            <a:pPr marL="342900" indent="-342900">
              <a:buFontTx/>
              <a:buChar char="-"/>
            </a:pPr>
            <a:r>
              <a:rPr lang="en-US" sz="2400" dirty="0" smtClean="0">
                <a:latin typeface="Georgia" pitchFamily="18" charset="0"/>
              </a:rPr>
              <a:t>Often wise to approach foundations when the financial markets have been doing well (b/c law obliges them to disburse a minimum share  of endowment each  year)</a:t>
            </a:r>
          </a:p>
          <a:p>
            <a:pPr marL="342900" indent="-342900">
              <a:buFontTx/>
              <a:buChar char="-"/>
            </a:pPr>
            <a:endParaRPr lang="en-US" sz="2400" dirty="0">
              <a:latin typeface="Georgia" pitchFamily="18" charset="0"/>
            </a:endParaRPr>
          </a:p>
          <a:p>
            <a:pPr marL="342900" indent="-342900">
              <a:buFontTx/>
              <a:buChar char="-"/>
            </a:pPr>
            <a:r>
              <a:rPr lang="en-US" sz="2400" dirty="0" smtClean="0">
                <a:latin typeface="Georgia" pitchFamily="18" charset="0"/>
              </a:rPr>
              <a:t>Program officers will typically ask for a concept note and then walk you through the process if they want to proceed.</a:t>
            </a: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7" name="Title 5"/>
          <p:cNvSpPr txBox="1">
            <a:spLocks/>
          </p:cNvSpPr>
          <p:nvPr/>
        </p:nvSpPr>
        <p:spPr bwMode="auto">
          <a:xfrm>
            <a:off x="5029200" y="39015"/>
            <a:ext cx="41148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Other opportunities</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41216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baka Oromo 2006 043"/>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8" y="-20207"/>
            <a:ext cx="9173308" cy="6878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609601" y="1029615"/>
            <a:ext cx="8915399" cy="954107"/>
          </a:xfrm>
          <a:prstGeom prst="rect">
            <a:avLst/>
          </a:prstGeom>
          <a:noFill/>
        </p:spPr>
        <p:txBody>
          <a:bodyPr wrap="square" rtlCol="0">
            <a:spAutoFit/>
          </a:bodyPr>
          <a:lstStyle/>
          <a:p>
            <a:r>
              <a:rPr lang="en-US" sz="2800" b="1" dirty="0" smtClean="0">
                <a:solidFill>
                  <a:schemeClr val="bg1"/>
                </a:solidFill>
                <a:latin typeface="Georgia" pitchFamily="18" charset="0"/>
              </a:rPr>
              <a:t>	Thank you for your time and attention</a:t>
            </a:r>
          </a:p>
          <a:p>
            <a:pPr algn="ctr"/>
            <a:r>
              <a:rPr lang="en-US" sz="2800" b="1" dirty="0" smtClean="0">
                <a:solidFill>
                  <a:schemeClr val="bg1"/>
                </a:solidFill>
                <a:latin typeface="Georgia" pitchFamily="18" charset="0"/>
              </a:rPr>
              <a:t>Comments/questions?</a:t>
            </a:r>
            <a:endParaRPr lang="en-US" sz="2800" dirty="0" smtClean="0">
              <a:solidFill>
                <a:schemeClr val="bg1"/>
              </a:solidFill>
              <a:latin typeface="Georgia" pitchFamily="18" charset="0"/>
            </a:endParaRPr>
          </a:p>
        </p:txBody>
      </p:sp>
      <p:pic>
        <p:nvPicPr>
          <p:cNvPr id="4" name="Picture 5" descr="cu_logo_sml_150_ppt"/>
          <p:cNvPicPr>
            <a:picLocks noChangeAspect="1" noChangeArrowheads="1"/>
          </p:cNvPicPr>
          <p:nvPr/>
        </p:nvPicPr>
        <p:blipFill>
          <a:blip r:embed="rId4" cstate="print"/>
          <a:srcRect/>
          <a:stretch>
            <a:fillRect/>
          </a:stretch>
        </p:blipFill>
        <p:spPr bwMode="auto">
          <a:xfrm>
            <a:off x="0" y="0"/>
            <a:ext cx="9144000" cy="981075"/>
          </a:xfrm>
          <a:prstGeom prst="rect">
            <a:avLst/>
          </a:prstGeom>
          <a:noFill/>
          <a:ln w="9525">
            <a:noFill/>
            <a:miter lim="800000"/>
            <a:headEnd/>
            <a:tailEnd/>
          </a:ln>
        </p:spPr>
      </p:pic>
      <p:sp>
        <p:nvSpPr>
          <p:cNvPr id="7" name="Title 5"/>
          <p:cNvSpPr txBox="1">
            <a:spLocks/>
          </p:cNvSpPr>
          <p:nvPr/>
        </p:nvSpPr>
        <p:spPr bwMode="auto">
          <a:xfrm>
            <a:off x="6324600" y="39015"/>
            <a:ext cx="28194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Thank you</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178132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2265" y="971657"/>
            <a:ext cx="8686800" cy="6524863"/>
          </a:xfrm>
          <a:prstGeom prst="rect">
            <a:avLst/>
          </a:prstGeom>
          <a:noFill/>
        </p:spPr>
        <p:txBody>
          <a:bodyPr wrap="square" rtlCol="0">
            <a:spAutoFit/>
          </a:bodyPr>
          <a:lstStyle/>
          <a:p>
            <a:r>
              <a:rPr lang="en-US" sz="2400" b="1" dirty="0" smtClean="0">
                <a:latin typeface="Georgia" pitchFamily="18" charset="0"/>
              </a:rPr>
              <a:t>Why is </a:t>
            </a:r>
            <a:r>
              <a:rPr lang="en-US" sz="2400" b="1" dirty="0" err="1" smtClean="0">
                <a:latin typeface="Georgia" pitchFamily="18" charset="0"/>
              </a:rPr>
              <a:t>grantsmanship</a:t>
            </a:r>
            <a:r>
              <a:rPr lang="en-US" sz="2400" b="1" dirty="0" smtClean="0">
                <a:latin typeface="Georgia" pitchFamily="18" charset="0"/>
              </a:rPr>
              <a:t> important?</a:t>
            </a:r>
          </a:p>
          <a:p>
            <a:pPr marL="342900" indent="-342900">
              <a:buFont typeface="Arial" pitchFamily="34" charset="0"/>
              <a:buChar char="•"/>
            </a:pPr>
            <a:endParaRPr lang="en-US" sz="2400" b="1" dirty="0">
              <a:latin typeface="Georgia" pitchFamily="18" charset="0"/>
            </a:endParaRPr>
          </a:p>
          <a:p>
            <a:pPr marL="457200" indent="-457200">
              <a:buAutoNum type="arabicPeriod"/>
            </a:pPr>
            <a:r>
              <a:rPr lang="en-US" sz="2400" b="1" dirty="0" smtClean="0">
                <a:latin typeface="Georgia" pitchFamily="18" charset="0"/>
              </a:rPr>
              <a:t>Resources</a:t>
            </a:r>
          </a:p>
          <a:p>
            <a:pPr marL="512763"/>
            <a:r>
              <a:rPr lang="en-US" sz="2400" dirty="0" smtClean="0">
                <a:latin typeface="Georgia" pitchFamily="18" charset="0"/>
              </a:rPr>
              <a:t>Research costs $. Grants are typically the main source.</a:t>
            </a:r>
          </a:p>
          <a:p>
            <a:pPr marL="342900" indent="-342900">
              <a:buFont typeface="Arial" pitchFamily="34" charset="0"/>
              <a:buChar char="•"/>
            </a:pPr>
            <a:endParaRPr lang="en-US" sz="1000" b="1" dirty="0">
              <a:latin typeface="Georgia" pitchFamily="18" charset="0"/>
            </a:endParaRPr>
          </a:p>
          <a:p>
            <a:pPr marL="457200" indent="-457200">
              <a:buAutoNum type="arabicPeriod" startAt="2"/>
            </a:pPr>
            <a:r>
              <a:rPr lang="en-US" sz="2400" b="1" dirty="0" smtClean="0">
                <a:latin typeface="Georgia" pitchFamily="18" charset="0"/>
              </a:rPr>
              <a:t>Visibility</a:t>
            </a:r>
          </a:p>
          <a:p>
            <a:pPr marL="512763"/>
            <a:r>
              <a:rPr lang="en-US" sz="2400" dirty="0" err="1" smtClean="0">
                <a:latin typeface="Georgia" pitchFamily="18" charset="0"/>
              </a:rPr>
              <a:t>Grantsmaking</a:t>
            </a:r>
            <a:r>
              <a:rPr lang="en-US" sz="2400" dirty="0" smtClean="0">
                <a:latin typeface="Georgia" pitchFamily="18" charset="0"/>
              </a:rPr>
              <a:t> organizations take a keen interest in the results of projects they fund. Built-in audience for your work and often dissemination/publicity as well.</a:t>
            </a:r>
            <a:endParaRPr lang="en-US" sz="1000" b="1" dirty="0" smtClean="0">
              <a:latin typeface="Georgia" pitchFamily="18" charset="0"/>
            </a:endParaRPr>
          </a:p>
          <a:p>
            <a:pPr marL="457200" indent="-457200">
              <a:buAutoNum type="arabicPeriod" startAt="3"/>
            </a:pPr>
            <a:r>
              <a:rPr lang="en-US" sz="2400" b="1" dirty="0" smtClean="0">
                <a:latin typeface="Georgia" pitchFamily="18" charset="0"/>
              </a:rPr>
              <a:t>Linkages</a:t>
            </a:r>
            <a:endParaRPr lang="en-US" sz="2400" dirty="0">
              <a:latin typeface="Georgia" pitchFamily="18" charset="0"/>
            </a:endParaRPr>
          </a:p>
          <a:p>
            <a:r>
              <a:rPr lang="en-US" sz="2400" dirty="0" smtClean="0">
                <a:latin typeface="Georgia" pitchFamily="18" charset="0"/>
              </a:rPr>
              <a:t>       Reviewers/program officers can often link you to people,   </a:t>
            </a:r>
          </a:p>
          <a:p>
            <a:r>
              <a:rPr lang="en-US" sz="2400" dirty="0">
                <a:latin typeface="Georgia" pitchFamily="18" charset="0"/>
              </a:rPr>
              <a:t> </a:t>
            </a:r>
            <a:r>
              <a:rPr lang="en-US" sz="2400" dirty="0" smtClean="0">
                <a:latin typeface="Georgia" pitchFamily="18" charset="0"/>
              </a:rPr>
              <a:t>      groups or new work underway of which you were unaware.</a:t>
            </a:r>
          </a:p>
          <a:p>
            <a:pPr marL="457200" indent="-457200">
              <a:buAutoNum type="arabicPeriod" startAt="4"/>
            </a:pPr>
            <a:r>
              <a:rPr lang="en-US" sz="2400" b="1" dirty="0" smtClean="0">
                <a:latin typeface="Georgia" pitchFamily="18" charset="0"/>
              </a:rPr>
              <a:t>Feedback</a:t>
            </a:r>
          </a:p>
          <a:p>
            <a:r>
              <a:rPr lang="en-US" sz="2400" dirty="0">
                <a:latin typeface="Georgia" pitchFamily="18" charset="0"/>
              </a:rPr>
              <a:t> </a:t>
            </a:r>
            <a:r>
              <a:rPr lang="en-US" sz="2400" dirty="0" smtClean="0">
                <a:latin typeface="Georgia" pitchFamily="18" charset="0"/>
              </a:rPr>
              <a:t>      Early constructive criticism improves research quality</a:t>
            </a:r>
          </a:p>
          <a:p>
            <a:pPr marL="457200" indent="-457200">
              <a:buAutoNum type="arabicPeriod" startAt="5"/>
            </a:pPr>
            <a:r>
              <a:rPr lang="en-US" sz="2400" b="1" dirty="0" smtClean="0">
                <a:latin typeface="Georgia" pitchFamily="18" charset="0"/>
              </a:rPr>
              <a:t>Success breeds success</a:t>
            </a:r>
          </a:p>
          <a:p>
            <a:r>
              <a:rPr lang="en-US" sz="2400" dirty="0">
                <a:latin typeface="Georgia" pitchFamily="18" charset="0"/>
              </a:rPr>
              <a:t> </a:t>
            </a:r>
            <a:r>
              <a:rPr lang="en-US" sz="2400" dirty="0" smtClean="0">
                <a:latin typeface="Georgia" pitchFamily="18" charset="0"/>
              </a:rPr>
              <a:t>      Successful grants often bring noncompetitive follow-on $.</a:t>
            </a:r>
          </a:p>
          <a:p>
            <a:pPr marL="342900" indent="-342900">
              <a:lnSpc>
                <a:spcPct val="200000"/>
              </a:lnSpc>
              <a:buFont typeface="Arial" pitchFamily="34" charset="0"/>
              <a:buChar char="•"/>
            </a:pPr>
            <a:endParaRPr lang="en-US" sz="2400" b="1" dirty="0" smtClean="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029200" y="1501"/>
            <a:ext cx="41148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           Introduction</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192676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981075"/>
            <a:ext cx="8915399" cy="5632311"/>
          </a:xfrm>
          <a:prstGeom prst="rect">
            <a:avLst/>
          </a:prstGeom>
          <a:noFill/>
        </p:spPr>
        <p:txBody>
          <a:bodyPr wrap="square" rtlCol="0">
            <a:spAutoFit/>
          </a:bodyPr>
          <a:lstStyle/>
          <a:p>
            <a:r>
              <a:rPr lang="en-US" sz="2400" u="sng" dirty="0" smtClean="0">
                <a:latin typeface="Georgia" pitchFamily="18" charset="0"/>
              </a:rPr>
              <a:t>Lots of grants experience:</a:t>
            </a:r>
          </a:p>
          <a:p>
            <a:pPr marL="342900" indent="-342900">
              <a:buFontTx/>
              <a:buChar char="-"/>
            </a:pPr>
            <a:r>
              <a:rPr lang="en-US" sz="2400" dirty="0" smtClean="0">
                <a:latin typeface="Georgia" pitchFamily="18" charset="0"/>
              </a:rPr>
              <a:t>&gt;60 external grant awards up to $3.6m each, total &gt;$28m.</a:t>
            </a:r>
          </a:p>
          <a:p>
            <a:pPr marL="342900" indent="-342900">
              <a:buFontTx/>
              <a:buChar char="-"/>
            </a:pPr>
            <a:r>
              <a:rPr lang="en-US" sz="2400" dirty="0" smtClean="0">
                <a:latin typeface="Georgia" pitchFamily="18" charset="0"/>
              </a:rPr>
              <a:t>Most are competitive project grants from (US) NSF, USAID, </a:t>
            </a:r>
            <a:r>
              <a:rPr lang="en-US" sz="2400" dirty="0">
                <a:latin typeface="Georgia" pitchFamily="18" charset="0"/>
              </a:rPr>
              <a:t>US </a:t>
            </a:r>
            <a:r>
              <a:rPr lang="en-US" sz="2400" dirty="0" smtClean="0">
                <a:latin typeface="Georgia" pitchFamily="18" charset="0"/>
              </a:rPr>
              <a:t>Dept. Of Agriculture, US Dept. of Energy,  </a:t>
            </a:r>
            <a:r>
              <a:rPr lang="en-US" sz="2400" dirty="0">
                <a:latin typeface="Georgia" pitchFamily="18" charset="0"/>
              </a:rPr>
              <a:t>EC, </a:t>
            </a:r>
            <a:r>
              <a:rPr lang="en-US" sz="2400" dirty="0" err="1">
                <a:latin typeface="Georgia" pitchFamily="18" charset="0"/>
              </a:rPr>
              <a:t>DfID</a:t>
            </a:r>
            <a:r>
              <a:rPr lang="en-US" sz="2400" dirty="0">
                <a:latin typeface="Georgia" pitchFamily="18" charset="0"/>
              </a:rPr>
              <a:t>, 3ie</a:t>
            </a:r>
            <a:endParaRPr lang="en-US" sz="2400" dirty="0" smtClean="0">
              <a:latin typeface="Georgia" pitchFamily="18" charset="0"/>
            </a:endParaRPr>
          </a:p>
          <a:p>
            <a:pPr marL="342900" indent="-342900">
              <a:buFontTx/>
              <a:buChar char="-"/>
            </a:pPr>
            <a:r>
              <a:rPr lang="en-US" sz="2400" dirty="0" smtClean="0">
                <a:latin typeface="Georgia" pitchFamily="18" charset="0"/>
              </a:rPr>
              <a:t>Career development grants (MacArthur, Pew)</a:t>
            </a:r>
          </a:p>
          <a:p>
            <a:pPr marL="342900" indent="-342900">
              <a:buFontTx/>
              <a:buChar char="-"/>
            </a:pPr>
            <a:r>
              <a:rPr lang="en-US" sz="2400" dirty="0" smtClean="0">
                <a:latin typeface="Georgia" pitchFamily="18" charset="0"/>
              </a:rPr>
              <a:t>Several major training grants (NSF, Rockefeller, USAID)</a:t>
            </a:r>
          </a:p>
          <a:p>
            <a:pPr marL="342900" indent="-342900">
              <a:buFontTx/>
              <a:buChar char="-"/>
            </a:pPr>
            <a:r>
              <a:rPr lang="en-US" sz="2400" dirty="0" smtClean="0">
                <a:latin typeface="Georgia" pitchFamily="18" charset="0"/>
              </a:rPr>
              <a:t>Competitive successes have elicited multiple – some large! </a:t>
            </a:r>
            <a:r>
              <a:rPr lang="en-US" sz="2400" dirty="0">
                <a:latin typeface="Georgia" pitchFamily="18" charset="0"/>
              </a:rPr>
              <a:t>–</a:t>
            </a:r>
            <a:r>
              <a:rPr lang="en-US" sz="2400" dirty="0" smtClean="0">
                <a:latin typeface="Georgia" pitchFamily="18" charset="0"/>
              </a:rPr>
              <a:t> invited awards (WB, RF, Gates, Pew, USAID, FAO, USIC, etc.)</a:t>
            </a:r>
          </a:p>
          <a:p>
            <a:pPr marL="342900" indent="-342900">
              <a:buFontTx/>
              <a:buChar char="-"/>
            </a:pPr>
            <a:r>
              <a:rPr lang="en-US" sz="2400" dirty="0" smtClean="0">
                <a:latin typeface="Georgia" pitchFamily="18" charset="0"/>
              </a:rPr>
              <a:t>Review regularly for NSF, USAID, etc. Frequent panelist.</a:t>
            </a:r>
          </a:p>
          <a:p>
            <a:pPr marL="342900" indent="-342900">
              <a:buFontTx/>
              <a:buChar char="-"/>
            </a:pPr>
            <a:r>
              <a:rPr lang="en-US" sz="2400" dirty="0" smtClean="0">
                <a:latin typeface="Georgia" pitchFamily="18" charset="0"/>
              </a:rPr>
              <a:t>Helped create/run large university seed grant program </a:t>
            </a:r>
          </a:p>
          <a:p>
            <a:pPr marL="342900" indent="-342900">
              <a:buFontTx/>
              <a:buChar char="-"/>
            </a:pPr>
            <a:endParaRPr lang="en-US" sz="2400" dirty="0">
              <a:latin typeface="Georgia" pitchFamily="18" charset="0"/>
            </a:endParaRPr>
          </a:p>
          <a:p>
            <a:r>
              <a:rPr lang="en-US" sz="2400" u="sng" dirty="0" smtClean="0">
                <a:latin typeface="Georgia" pitchFamily="18" charset="0"/>
              </a:rPr>
              <a:t>But narrow:</a:t>
            </a:r>
          </a:p>
          <a:p>
            <a:pPr marL="342900" indent="-342900">
              <a:buFontTx/>
              <a:buChar char="-"/>
            </a:pPr>
            <a:r>
              <a:rPr lang="en-US" sz="2400" dirty="0" smtClean="0">
                <a:latin typeface="Georgia" pitchFamily="18" charset="0"/>
              </a:rPr>
              <a:t>Empirical development/agricultural economist focused on micro and policy-related issues, mainly in Africa. </a:t>
            </a:r>
            <a:endParaRPr lang="en-US" sz="2400" dirty="0" smtClean="0">
              <a:latin typeface="Georgia" pitchFamily="18" charset="0"/>
            </a:endParaRPr>
          </a:p>
          <a:p>
            <a:pPr marL="342900" indent="-342900">
              <a:buFontTx/>
              <a:buChar char="-"/>
            </a:pPr>
            <a:r>
              <a:rPr lang="en-US" sz="2400" dirty="0" smtClean="0">
                <a:latin typeface="Georgia" pitchFamily="18" charset="0"/>
              </a:rPr>
              <a:t>Never </a:t>
            </a:r>
            <a:r>
              <a:rPr lang="en-US" sz="2400" dirty="0" smtClean="0">
                <a:latin typeface="Georgia" pitchFamily="18" charset="0"/>
              </a:rPr>
              <a:t>PI on proposals to NIH or to corporate donors. </a:t>
            </a: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029200" y="1501"/>
            <a:ext cx="41148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My qualifications/ limitations</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71361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029200" y="1501"/>
            <a:ext cx="41148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Basic process</a:t>
            </a:r>
            <a:endParaRPr lang="en-US" sz="3000" kern="0" dirty="0">
              <a:solidFill>
                <a:schemeClr val="bg1"/>
              </a:solidFill>
              <a:latin typeface="Georgia" pitchFamily="18" charset="0"/>
              <a:ea typeface="+mj-ea"/>
              <a:cs typeface="+mj-cs"/>
            </a:endParaRPr>
          </a:p>
        </p:txBody>
      </p:sp>
      <p:sp>
        <p:nvSpPr>
          <p:cNvPr id="2" name="TextBox 1"/>
          <p:cNvSpPr txBox="1"/>
          <p:nvPr/>
        </p:nvSpPr>
        <p:spPr>
          <a:xfrm>
            <a:off x="190500" y="5631597"/>
            <a:ext cx="8763000" cy="830997"/>
          </a:xfrm>
          <a:prstGeom prst="rect">
            <a:avLst/>
          </a:prstGeom>
          <a:noFill/>
        </p:spPr>
        <p:txBody>
          <a:bodyPr wrap="square" rtlCol="0">
            <a:spAutoFit/>
          </a:bodyPr>
          <a:lstStyle/>
          <a:p>
            <a:r>
              <a:rPr lang="en-US" sz="2400" dirty="0" smtClean="0">
                <a:latin typeface="Georgia" pitchFamily="18" charset="0"/>
              </a:rPr>
              <a:t>It takes </a:t>
            </a:r>
            <a:r>
              <a:rPr lang="en-US" sz="2400" b="1" dirty="0" smtClean="0">
                <a:solidFill>
                  <a:srgbClr val="FF0000"/>
                </a:solidFill>
                <a:latin typeface="Georgia" pitchFamily="18" charset="0"/>
              </a:rPr>
              <a:t>TIME</a:t>
            </a:r>
            <a:r>
              <a:rPr lang="en-US" sz="2400" b="1" dirty="0" smtClean="0">
                <a:latin typeface="Georgia" pitchFamily="18" charset="0"/>
              </a:rPr>
              <a:t> </a:t>
            </a:r>
            <a:r>
              <a:rPr lang="en-US" sz="2400" dirty="0" smtClean="0">
                <a:latin typeface="Georgia" pitchFamily="18" charset="0"/>
              </a:rPr>
              <a:t>… both to prepare winning proposals and to do the work. Apply early and </a:t>
            </a:r>
            <a:r>
              <a:rPr lang="en-US" sz="2400" dirty="0">
                <a:latin typeface="Georgia" pitchFamily="18" charset="0"/>
              </a:rPr>
              <a:t>often. (worst case vs. 2</a:t>
            </a:r>
            <a:r>
              <a:rPr lang="en-US" sz="2400" baseline="30000" dirty="0">
                <a:latin typeface="Georgia" pitchFamily="18" charset="0"/>
              </a:rPr>
              <a:t>nd</a:t>
            </a:r>
            <a:r>
              <a:rPr lang="en-US" sz="2400" dirty="0">
                <a:latin typeface="Georgia" pitchFamily="18" charset="0"/>
              </a:rPr>
              <a:t> worst case</a:t>
            </a:r>
            <a:r>
              <a:rPr lang="en-US" sz="2400" dirty="0" smtClean="0">
                <a:latin typeface="Georgia" pitchFamily="18" charset="0"/>
              </a:rPr>
              <a:t>)</a:t>
            </a:r>
            <a:endParaRPr lang="en-US" sz="2400" dirty="0">
              <a:latin typeface="Georgia" pitchFamily="18" charset="0"/>
            </a:endParaRPr>
          </a:p>
        </p:txBody>
      </p:sp>
      <p:sp>
        <p:nvSpPr>
          <p:cNvPr id="3" name="TextBox 2"/>
          <p:cNvSpPr txBox="1"/>
          <p:nvPr/>
        </p:nvSpPr>
        <p:spPr>
          <a:xfrm>
            <a:off x="190499" y="1427536"/>
            <a:ext cx="1866899" cy="646331"/>
          </a:xfrm>
          <a:prstGeom prst="rect">
            <a:avLst/>
          </a:prstGeom>
          <a:noFill/>
          <a:ln>
            <a:solidFill>
              <a:schemeClr val="tx1"/>
            </a:solidFill>
          </a:ln>
        </p:spPr>
        <p:txBody>
          <a:bodyPr wrap="square" rtlCol="0">
            <a:spAutoFit/>
          </a:bodyPr>
          <a:lstStyle/>
          <a:p>
            <a:r>
              <a:rPr lang="en-US" dirty="0" smtClean="0"/>
              <a:t>Develop idea/ prelim findings</a:t>
            </a:r>
            <a:endParaRPr lang="en-US" dirty="0"/>
          </a:p>
        </p:txBody>
      </p:sp>
      <p:sp>
        <p:nvSpPr>
          <p:cNvPr id="7" name="TextBox 6"/>
          <p:cNvSpPr txBox="1"/>
          <p:nvPr/>
        </p:nvSpPr>
        <p:spPr>
          <a:xfrm>
            <a:off x="148443" y="3482088"/>
            <a:ext cx="1864554" cy="646331"/>
          </a:xfrm>
          <a:prstGeom prst="rect">
            <a:avLst/>
          </a:prstGeom>
          <a:noFill/>
          <a:ln>
            <a:solidFill>
              <a:schemeClr val="tx1"/>
            </a:solidFill>
          </a:ln>
        </p:spPr>
        <p:txBody>
          <a:bodyPr wrap="square" rtlCol="0">
            <a:spAutoFit/>
          </a:bodyPr>
          <a:lstStyle/>
          <a:p>
            <a:r>
              <a:rPr lang="en-US" dirty="0" smtClean="0"/>
              <a:t>Search for grant sources</a:t>
            </a:r>
            <a:endParaRPr lang="en-US" dirty="0"/>
          </a:p>
        </p:txBody>
      </p:sp>
      <p:sp>
        <p:nvSpPr>
          <p:cNvPr id="8" name="TextBox 7"/>
          <p:cNvSpPr txBox="1"/>
          <p:nvPr/>
        </p:nvSpPr>
        <p:spPr>
          <a:xfrm>
            <a:off x="171740" y="2438400"/>
            <a:ext cx="1864555" cy="646331"/>
          </a:xfrm>
          <a:prstGeom prst="rect">
            <a:avLst/>
          </a:prstGeom>
          <a:noFill/>
          <a:ln>
            <a:solidFill>
              <a:schemeClr val="tx1"/>
            </a:solidFill>
          </a:ln>
        </p:spPr>
        <p:txBody>
          <a:bodyPr wrap="square" rtlCol="0">
            <a:spAutoFit/>
          </a:bodyPr>
          <a:lstStyle/>
          <a:p>
            <a:r>
              <a:rPr lang="en-US" dirty="0" smtClean="0"/>
              <a:t>Develop base proposal/budget</a:t>
            </a:r>
            <a:endParaRPr lang="en-US" dirty="0"/>
          </a:p>
        </p:txBody>
      </p:sp>
      <p:sp>
        <p:nvSpPr>
          <p:cNvPr id="9" name="TextBox 8"/>
          <p:cNvSpPr txBox="1"/>
          <p:nvPr/>
        </p:nvSpPr>
        <p:spPr>
          <a:xfrm>
            <a:off x="190498" y="4572000"/>
            <a:ext cx="1866899" cy="646331"/>
          </a:xfrm>
          <a:prstGeom prst="rect">
            <a:avLst/>
          </a:prstGeom>
          <a:noFill/>
          <a:ln>
            <a:solidFill>
              <a:schemeClr val="tx1"/>
            </a:solidFill>
          </a:ln>
        </p:spPr>
        <p:txBody>
          <a:bodyPr wrap="square" rtlCol="0">
            <a:spAutoFit/>
          </a:bodyPr>
          <a:lstStyle/>
          <a:p>
            <a:r>
              <a:rPr lang="en-US" dirty="0" smtClean="0"/>
              <a:t>Contact POs/ submit LOI</a:t>
            </a:r>
            <a:endParaRPr lang="en-US" dirty="0"/>
          </a:p>
        </p:txBody>
      </p:sp>
      <p:sp>
        <p:nvSpPr>
          <p:cNvPr id="11" name="TextBox 10"/>
          <p:cNvSpPr txBox="1"/>
          <p:nvPr/>
        </p:nvSpPr>
        <p:spPr>
          <a:xfrm>
            <a:off x="4724400" y="4572000"/>
            <a:ext cx="1981200" cy="646331"/>
          </a:xfrm>
          <a:prstGeom prst="rect">
            <a:avLst/>
          </a:prstGeom>
          <a:noFill/>
          <a:ln>
            <a:solidFill>
              <a:schemeClr val="tx1"/>
            </a:solidFill>
          </a:ln>
        </p:spPr>
        <p:txBody>
          <a:bodyPr wrap="square" rtlCol="0">
            <a:spAutoFit/>
          </a:bodyPr>
          <a:lstStyle/>
          <a:p>
            <a:r>
              <a:rPr lang="en-US" dirty="0" smtClean="0"/>
              <a:t>Redraft proposal/ Submit </a:t>
            </a:r>
            <a:r>
              <a:rPr lang="en-US" u="sng" dirty="0" smtClean="0"/>
              <a:t>on time</a:t>
            </a:r>
            <a:endParaRPr lang="en-US" u="sng" dirty="0"/>
          </a:p>
        </p:txBody>
      </p:sp>
      <p:sp>
        <p:nvSpPr>
          <p:cNvPr id="12" name="TextBox 11"/>
          <p:cNvSpPr txBox="1"/>
          <p:nvPr/>
        </p:nvSpPr>
        <p:spPr>
          <a:xfrm>
            <a:off x="6934200" y="4572000"/>
            <a:ext cx="1866899" cy="646331"/>
          </a:xfrm>
          <a:prstGeom prst="rect">
            <a:avLst/>
          </a:prstGeom>
          <a:noFill/>
          <a:ln>
            <a:solidFill>
              <a:schemeClr val="tx1"/>
            </a:solidFill>
          </a:ln>
        </p:spPr>
        <p:txBody>
          <a:bodyPr wrap="square" rtlCol="0">
            <a:spAutoFit/>
          </a:bodyPr>
          <a:lstStyle/>
          <a:p>
            <a:r>
              <a:rPr lang="en-US" dirty="0" smtClean="0"/>
              <a:t>Receive award/ reviews</a:t>
            </a:r>
            <a:endParaRPr lang="en-US" dirty="0"/>
          </a:p>
        </p:txBody>
      </p:sp>
      <p:sp>
        <p:nvSpPr>
          <p:cNvPr id="13" name="TextBox 12"/>
          <p:cNvSpPr txBox="1"/>
          <p:nvPr/>
        </p:nvSpPr>
        <p:spPr>
          <a:xfrm>
            <a:off x="6934199" y="3643699"/>
            <a:ext cx="1866899" cy="646331"/>
          </a:xfrm>
          <a:prstGeom prst="rect">
            <a:avLst/>
          </a:prstGeom>
          <a:noFill/>
          <a:ln>
            <a:solidFill>
              <a:schemeClr val="tx1"/>
            </a:solidFill>
          </a:ln>
        </p:spPr>
        <p:txBody>
          <a:bodyPr wrap="square" rtlCol="0">
            <a:spAutoFit/>
          </a:bodyPr>
          <a:lstStyle/>
          <a:p>
            <a:r>
              <a:rPr lang="en-US" dirty="0" smtClean="0"/>
              <a:t>Negotiate contract details</a:t>
            </a:r>
            <a:endParaRPr lang="en-US" dirty="0"/>
          </a:p>
        </p:txBody>
      </p:sp>
      <p:sp>
        <p:nvSpPr>
          <p:cNvPr id="14" name="TextBox 13"/>
          <p:cNvSpPr txBox="1"/>
          <p:nvPr/>
        </p:nvSpPr>
        <p:spPr>
          <a:xfrm>
            <a:off x="6940062" y="2590800"/>
            <a:ext cx="1866899" cy="646331"/>
          </a:xfrm>
          <a:prstGeom prst="rect">
            <a:avLst/>
          </a:prstGeom>
          <a:noFill/>
          <a:ln>
            <a:solidFill>
              <a:schemeClr val="tx1"/>
            </a:solidFill>
          </a:ln>
        </p:spPr>
        <p:txBody>
          <a:bodyPr wrap="square" rtlCol="0">
            <a:spAutoFit/>
          </a:bodyPr>
          <a:lstStyle/>
          <a:p>
            <a:r>
              <a:rPr lang="en-US" dirty="0" smtClean="0"/>
              <a:t>Complete </a:t>
            </a:r>
            <a:r>
              <a:rPr lang="en-US" u="sng" dirty="0" smtClean="0"/>
              <a:t>all</a:t>
            </a:r>
            <a:r>
              <a:rPr lang="en-US" dirty="0" smtClean="0"/>
              <a:t> project steps</a:t>
            </a:r>
            <a:endParaRPr lang="en-US" dirty="0"/>
          </a:p>
        </p:txBody>
      </p:sp>
      <p:sp>
        <p:nvSpPr>
          <p:cNvPr id="15" name="TextBox 14"/>
          <p:cNvSpPr txBox="1"/>
          <p:nvPr/>
        </p:nvSpPr>
        <p:spPr>
          <a:xfrm>
            <a:off x="6929800" y="1431666"/>
            <a:ext cx="1866899" cy="646331"/>
          </a:xfrm>
          <a:prstGeom prst="rect">
            <a:avLst/>
          </a:prstGeom>
          <a:noFill/>
          <a:ln>
            <a:solidFill>
              <a:schemeClr val="tx1"/>
            </a:solidFill>
          </a:ln>
        </p:spPr>
        <p:txBody>
          <a:bodyPr wrap="square" rtlCol="0">
            <a:spAutoFit/>
          </a:bodyPr>
          <a:lstStyle/>
          <a:p>
            <a:r>
              <a:rPr lang="en-US" dirty="0" smtClean="0"/>
              <a:t>File reports  </a:t>
            </a:r>
          </a:p>
          <a:p>
            <a:r>
              <a:rPr lang="en-US" u="sng" dirty="0" smtClean="0"/>
              <a:t>on time</a:t>
            </a:r>
            <a:endParaRPr lang="en-US" u="sng" dirty="0"/>
          </a:p>
        </p:txBody>
      </p:sp>
      <p:sp>
        <p:nvSpPr>
          <p:cNvPr id="16" name="TextBox 15"/>
          <p:cNvSpPr txBox="1"/>
          <p:nvPr/>
        </p:nvSpPr>
        <p:spPr>
          <a:xfrm>
            <a:off x="2438400" y="4556313"/>
            <a:ext cx="1866899" cy="646331"/>
          </a:xfrm>
          <a:prstGeom prst="rect">
            <a:avLst/>
          </a:prstGeom>
          <a:noFill/>
          <a:ln>
            <a:solidFill>
              <a:schemeClr val="tx1"/>
            </a:solidFill>
          </a:ln>
        </p:spPr>
        <p:txBody>
          <a:bodyPr wrap="square" rtlCol="0">
            <a:spAutoFit/>
          </a:bodyPr>
          <a:lstStyle/>
          <a:p>
            <a:r>
              <a:rPr lang="en-US" dirty="0" smtClean="0"/>
              <a:t>Draft proposal/ get feedback</a:t>
            </a:r>
            <a:endParaRPr lang="en-US" dirty="0"/>
          </a:p>
        </p:txBody>
      </p:sp>
      <p:sp>
        <p:nvSpPr>
          <p:cNvPr id="20" name="Curved Down Arrow 19"/>
          <p:cNvSpPr/>
          <p:nvPr/>
        </p:nvSpPr>
        <p:spPr>
          <a:xfrm flipH="1">
            <a:off x="2057397" y="998408"/>
            <a:ext cx="4876800" cy="429128"/>
          </a:xfrm>
          <a:prstGeom prst="curvedDownArrow">
            <a:avLst>
              <a:gd name="adj1" fmla="val 25000"/>
              <a:gd name="adj2" fmla="val 50000"/>
              <a:gd name="adj3" fmla="val 269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Down Arrow 20"/>
          <p:cNvSpPr/>
          <p:nvPr/>
        </p:nvSpPr>
        <p:spPr>
          <a:xfrm flipH="1">
            <a:off x="1036319" y="2073867"/>
            <a:ext cx="88803" cy="3645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flipH="1">
            <a:off x="1059617" y="3084731"/>
            <a:ext cx="88803" cy="3645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flipH="1">
            <a:off x="1017121" y="4151531"/>
            <a:ext cx="88803" cy="3645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2057397" y="4895165"/>
            <a:ext cx="38100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4305299" y="4941332"/>
            <a:ext cx="38100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6705601" y="4952215"/>
            <a:ext cx="23446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Up Arrow 26"/>
          <p:cNvSpPr/>
          <p:nvPr/>
        </p:nvSpPr>
        <p:spPr>
          <a:xfrm>
            <a:off x="7772400" y="4333797"/>
            <a:ext cx="90849" cy="23820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Up Arrow 27"/>
          <p:cNvSpPr/>
          <p:nvPr/>
        </p:nvSpPr>
        <p:spPr>
          <a:xfrm>
            <a:off x="7689461" y="3330162"/>
            <a:ext cx="90849" cy="23820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Up Arrow 28"/>
          <p:cNvSpPr/>
          <p:nvPr/>
        </p:nvSpPr>
        <p:spPr>
          <a:xfrm>
            <a:off x="7669236" y="2247228"/>
            <a:ext cx="90849" cy="23820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300650" y="1831729"/>
            <a:ext cx="4404951" cy="1200329"/>
          </a:xfrm>
          <a:prstGeom prst="rect">
            <a:avLst/>
          </a:prstGeom>
          <a:noFill/>
        </p:spPr>
        <p:txBody>
          <a:bodyPr wrap="square" rtlCol="0">
            <a:spAutoFit/>
          </a:bodyPr>
          <a:lstStyle/>
          <a:p>
            <a:pPr algn="ctr"/>
            <a:r>
              <a:rPr lang="en-US" sz="2400" b="1" dirty="0" smtClean="0">
                <a:latin typeface="Georgia" pitchFamily="18" charset="0"/>
              </a:rPr>
              <a:t>A rough funded research project development cycle</a:t>
            </a:r>
          </a:p>
          <a:p>
            <a:pPr algn="ctr"/>
            <a:r>
              <a:rPr lang="en-US" sz="2400" b="1" dirty="0" smtClean="0">
                <a:latin typeface="Georgia" pitchFamily="18" charset="0"/>
              </a:rPr>
              <a:t>(2-24 months to award)</a:t>
            </a:r>
          </a:p>
        </p:txBody>
      </p:sp>
    </p:spTree>
    <p:extLst>
      <p:ext uri="{BB962C8B-B14F-4D97-AF65-F5344CB8AC3E}">
        <p14:creationId xmlns:p14="http://schemas.microsoft.com/office/powerpoint/2010/main" val="3919238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29615"/>
            <a:ext cx="8915399" cy="5632311"/>
          </a:xfrm>
          <a:prstGeom prst="rect">
            <a:avLst/>
          </a:prstGeom>
          <a:noFill/>
        </p:spPr>
        <p:txBody>
          <a:bodyPr wrap="square" rtlCol="0">
            <a:spAutoFit/>
          </a:bodyPr>
          <a:lstStyle/>
          <a:p>
            <a:endParaRPr lang="en-US" sz="2400" b="1" dirty="0">
              <a:latin typeface="Georgia" pitchFamily="18" charset="0"/>
            </a:endParaRPr>
          </a:p>
          <a:p>
            <a:r>
              <a:rPr lang="en-US" sz="2400" b="1" dirty="0" smtClean="0">
                <a:latin typeface="Georgia" pitchFamily="18" charset="0"/>
              </a:rPr>
              <a:t>The ‘6 Rs’ of successful research grant proposals:</a:t>
            </a:r>
          </a:p>
          <a:p>
            <a:endParaRPr lang="en-US" sz="2400" b="1" dirty="0">
              <a:latin typeface="Georgia" pitchFamily="18" charset="0"/>
            </a:endParaRPr>
          </a:p>
          <a:p>
            <a:pPr marL="2743200" lvl="5" indent="-457200">
              <a:buFont typeface="+mj-lt"/>
              <a:buAutoNum type="arabicParenR"/>
            </a:pPr>
            <a:r>
              <a:rPr lang="en-US" sz="2400" b="1" dirty="0" smtClean="0">
                <a:latin typeface="Georgia" pitchFamily="18" charset="0"/>
              </a:rPr>
              <a:t>Originality</a:t>
            </a:r>
          </a:p>
          <a:p>
            <a:pPr marL="2743200" lvl="5" indent="-457200">
              <a:buFont typeface="+mj-lt"/>
              <a:buAutoNum type="arabicParenR"/>
            </a:pPr>
            <a:endParaRPr lang="en-US" sz="2400" b="1" dirty="0">
              <a:latin typeface="Georgia" pitchFamily="18" charset="0"/>
            </a:endParaRPr>
          </a:p>
          <a:p>
            <a:pPr marL="2743200" lvl="5" indent="-457200">
              <a:buFont typeface="+mj-lt"/>
              <a:buAutoNum type="arabicParenR"/>
            </a:pPr>
            <a:r>
              <a:rPr lang="en-US" sz="2400" b="1" dirty="0" smtClean="0">
                <a:latin typeface="Georgia" pitchFamily="18" charset="0"/>
              </a:rPr>
              <a:t>Relevance</a:t>
            </a:r>
          </a:p>
          <a:p>
            <a:pPr marL="2743200" lvl="5" indent="-457200">
              <a:buFont typeface="+mj-lt"/>
              <a:buAutoNum type="arabicParenR"/>
            </a:pPr>
            <a:endParaRPr lang="en-US" sz="2400" b="1" dirty="0">
              <a:latin typeface="Georgia" pitchFamily="18" charset="0"/>
            </a:endParaRPr>
          </a:p>
          <a:p>
            <a:pPr marL="2743200" lvl="5" indent="-457200">
              <a:buFont typeface="+mj-lt"/>
              <a:buAutoNum type="arabicParenR"/>
            </a:pPr>
            <a:r>
              <a:rPr lang="en-US" sz="2400" b="1" dirty="0" smtClean="0">
                <a:latin typeface="Georgia" pitchFamily="18" charset="0"/>
              </a:rPr>
              <a:t>Relationships</a:t>
            </a:r>
          </a:p>
          <a:p>
            <a:pPr marL="2743200" lvl="5" indent="-457200">
              <a:buFont typeface="+mj-lt"/>
              <a:buAutoNum type="arabicParenR"/>
            </a:pPr>
            <a:endParaRPr lang="en-US" sz="2400" b="1" dirty="0">
              <a:latin typeface="Georgia" pitchFamily="18" charset="0"/>
            </a:endParaRPr>
          </a:p>
          <a:p>
            <a:pPr marL="2743200" lvl="5" indent="-457200">
              <a:buFont typeface="+mj-lt"/>
              <a:buAutoNum type="arabicParenR"/>
            </a:pPr>
            <a:r>
              <a:rPr lang="en-US" sz="2400" b="1" dirty="0" smtClean="0">
                <a:latin typeface="Georgia" pitchFamily="18" charset="0"/>
              </a:rPr>
              <a:t>Results</a:t>
            </a:r>
            <a:endParaRPr lang="en-US" sz="2400" b="1" dirty="0">
              <a:latin typeface="Georgia" pitchFamily="18" charset="0"/>
            </a:endParaRPr>
          </a:p>
          <a:p>
            <a:pPr marL="2743200" lvl="5" indent="-457200">
              <a:buFont typeface="+mj-lt"/>
              <a:buAutoNum type="arabicParenR"/>
            </a:pPr>
            <a:endParaRPr lang="en-US" sz="2400" b="1" dirty="0" smtClean="0">
              <a:latin typeface="Georgia" pitchFamily="18" charset="0"/>
            </a:endParaRPr>
          </a:p>
          <a:p>
            <a:pPr marL="2743200" lvl="5" indent="-457200">
              <a:buFont typeface="+mj-lt"/>
              <a:buAutoNum type="arabicParenR"/>
            </a:pPr>
            <a:r>
              <a:rPr lang="en-US" sz="2400" b="1" dirty="0">
                <a:latin typeface="Georgia" pitchFamily="18" charset="0"/>
              </a:rPr>
              <a:t>Reading</a:t>
            </a:r>
          </a:p>
          <a:p>
            <a:pPr marL="2743200" lvl="5" indent="-457200">
              <a:buFont typeface="+mj-lt"/>
              <a:buAutoNum type="arabicParenR"/>
            </a:pPr>
            <a:endParaRPr lang="en-US" sz="2400" b="1" dirty="0">
              <a:latin typeface="Georgia" pitchFamily="18" charset="0"/>
            </a:endParaRPr>
          </a:p>
          <a:p>
            <a:pPr marL="2743200" lvl="5" indent="-457200">
              <a:buFont typeface="+mj-lt"/>
              <a:buAutoNum type="arabicParenR"/>
            </a:pPr>
            <a:r>
              <a:rPr lang="en-US" sz="2400" b="1" dirty="0">
                <a:latin typeface="Georgia" pitchFamily="18" charset="0"/>
              </a:rPr>
              <a:t>Writing</a:t>
            </a:r>
          </a:p>
          <a:p>
            <a:pPr marL="2743200" lvl="5" indent="-457200">
              <a:buFont typeface="+mj-lt"/>
              <a:buAutoNum type="arabicParenR"/>
            </a:pPr>
            <a:endParaRPr lang="en-US" sz="2400" dirty="0" smtClean="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334000" y="1501"/>
            <a:ext cx="38100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Key principles: The 6 </a:t>
            </a:r>
            <a:r>
              <a:rPr lang="en-US" sz="3000" b="1" kern="0" dirty="0" err="1" smtClean="0">
                <a:solidFill>
                  <a:schemeClr val="bg1"/>
                </a:solidFill>
                <a:latin typeface="Georgia" pitchFamily="18" charset="0"/>
                <a:ea typeface="+mj-ea"/>
                <a:cs typeface="+mj-cs"/>
              </a:rPr>
              <a:t>Rs</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201637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29615"/>
            <a:ext cx="8915399" cy="6001643"/>
          </a:xfrm>
          <a:prstGeom prst="rect">
            <a:avLst/>
          </a:prstGeom>
          <a:noFill/>
        </p:spPr>
        <p:txBody>
          <a:bodyPr wrap="square" rtlCol="0">
            <a:spAutoFit/>
          </a:bodyPr>
          <a:lstStyle/>
          <a:p>
            <a:r>
              <a:rPr lang="en-US" sz="2400" b="1" dirty="0" smtClean="0">
                <a:latin typeface="Georgia" pitchFamily="18" charset="0"/>
              </a:rPr>
              <a:t>Innovative ideas</a:t>
            </a:r>
          </a:p>
          <a:p>
            <a:pPr marL="342900" indent="-342900">
              <a:buFontTx/>
              <a:buChar char="-"/>
            </a:pPr>
            <a:r>
              <a:rPr lang="en-US" sz="2400" dirty="0" smtClean="0">
                <a:latin typeface="Georgia" pitchFamily="18" charset="0"/>
              </a:rPr>
              <a:t>Agencies want interesting new ideas that improve a scientific field or the </a:t>
            </a:r>
            <a:r>
              <a:rPr lang="en-US" sz="2400" dirty="0">
                <a:latin typeface="Georgia" pitchFamily="18" charset="0"/>
              </a:rPr>
              <a:t>world… Especially for research and career development grants from scientific agencies (e.g., NSF</a:t>
            </a:r>
            <a:r>
              <a:rPr lang="en-US" sz="2400" dirty="0" smtClean="0">
                <a:latin typeface="Georgia" pitchFamily="18" charset="0"/>
              </a:rPr>
              <a:t>), but even true </a:t>
            </a:r>
            <a:r>
              <a:rPr lang="en-US" sz="2400" dirty="0">
                <a:latin typeface="Georgia" pitchFamily="18" charset="0"/>
              </a:rPr>
              <a:t>for training grants</a:t>
            </a:r>
            <a:endParaRPr lang="en-US" sz="2400" dirty="0" smtClean="0">
              <a:latin typeface="Georgia" pitchFamily="18" charset="0"/>
            </a:endParaRPr>
          </a:p>
          <a:p>
            <a:pPr marL="342900" indent="-342900">
              <a:buFontTx/>
              <a:buChar char="-"/>
            </a:pPr>
            <a:endParaRPr lang="en-US" sz="2400" dirty="0">
              <a:latin typeface="Georgia" pitchFamily="18" charset="0"/>
            </a:endParaRPr>
          </a:p>
          <a:p>
            <a:r>
              <a:rPr lang="en-US" sz="2400" b="1" dirty="0" smtClean="0">
                <a:latin typeface="Georgia" pitchFamily="18" charset="0"/>
              </a:rPr>
              <a:t>Key issues:</a:t>
            </a:r>
            <a:endParaRPr lang="en-US" sz="2400" dirty="0" smtClean="0">
              <a:latin typeface="Georgia" pitchFamily="18" charset="0"/>
            </a:endParaRPr>
          </a:p>
          <a:p>
            <a:pPr marL="342900" indent="-342900">
              <a:buFontTx/>
              <a:buChar char="-"/>
            </a:pPr>
            <a:r>
              <a:rPr lang="en-US" sz="2400" dirty="0" smtClean="0">
                <a:latin typeface="Georgia" pitchFamily="18" charset="0"/>
              </a:rPr>
              <a:t>Who reviews the proposals? Establish the sort of originality they might be looking for … basic/applied.</a:t>
            </a:r>
          </a:p>
          <a:p>
            <a:pPr marL="342900" indent="-342900">
              <a:buFontTx/>
              <a:buChar char="-"/>
            </a:pPr>
            <a:r>
              <a:rPr lang="en-US" sz="2400" dirty="0" smtClean="0">
                <a:latin typeface="Georgia" pitchFamily="18" charset="0"/>
              </a:rPr>
              <a:t>Why is this interesting/important? </a:t>
            </a:r>
          </a:p>
          <a:p>
            <a:pPr marL="342900" indent="-342900">
              <a:buFontTx/>
              <a:buChar char="-"/>
            </a:pPr>
            <a:r>
              <a:rPr lang="en-US" sz="2400" dirty="0" smtClean="0">
                <a:latin typeface="Georgia" pitchFamily="18" charset="0"/>
              </a:rPr>
              <a:t>Is the contribution in theory, methods or empirical results?</a:t>
            </a:r>
          </a:p>
          <a:p>
            <a:pPr marL="342900" indent="-342900">
              <a:buFontTx/>
              <a:buChar char="-"/>
            </a:pPr>
            <a:r>
              <a:rPr lang="en-US" sz="2400" dirty="0" smtClean="0">
                <a:latin typeface="Georgia" pitchFamily="18" charset="0"/>
              </a:rPr>
              <a:t>If empirics, clearly </a:t>
            </a:r>
            <a:r>
              <a:rPr lang="en-US" sz="2400" dirty="0">
                <a:latin typeface="Georgia" pitchFamily="18" charset="0"/>
              </a:rPr>
              <a:t>specify </a:t>
            </a:r>
            <a:r>
              <a:rPr lang="en-US" sz="2400" dirty="0" smtClean="0">
                <a:latin typeface="Georgia" pitchFamily="18" charset="0"/>
              </a:rPr>
              <a:t>hypotheses and explain what theory(</a:t>
            </a:r>
            <a:r>
              <a:rPr lang="en-US" sz="2400" dirty="0" err="1" smtClean="0">
                <a:latin typeface="Georgia" pitchFamily="18" charset="0"/>
              </a:rPr>
              <a:t>ies</a:t>
            </a:r>
            <a:r>
              <a:rPr lang="en-US" sz="2400" dirty="0" smtClean="0">
                <a:latin typeface="Georgia" pitchFamily="18" charset="0"/>
              </a:rPr>
              <a:t>) give rise to these hypotheses, how falsifiable/testable, identify prospective competing hypotheses, and make the identification strategy clear</a:t>
            </a:r>
          </a:p>
          <a:p>
            <a:pPr marL="342900" indent="-342900">
              <a:buFontTx/>
              <a:buChar char="-"/>
            </a:pPr>
            <a:endParaRPr lang="en-US" sz="2400" dirty="0" smtClean="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638800" y="1501"/>
            <a:ext cx="35052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           Originality</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320609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29615"/>
            <a:ext cx="8915399" cy="5632311"/>
          </a:xfrm>
          <a:prstGeom prst="rect">
            <a:avLst/>
          </a:prstGeom>
          <a:noFill/>
        </p:spPr>
        <p:txBody>
          <a:bodyPr wrap="square" rtlCol="0">
            <a:spAutoFit/>
          </a:bodyPr>
          <a:lstStyle/>
          <a:p>
            <a:r>
              <a:rPr lang="en-US" sz="2400" b="1" dirty="0" smtClean="0">
                <a:latin typeface="Georgia" pitchFamily="18" charset="0"/>
              </a:rPr>
              <a:t>Relevance to the sponsor agency</a:t>
            </a:r>
          </a:p>
          <a:p>
            <a:pPr marL="342900" indent="-342900">
              <a:buFontTx/>
              <a:buChar char="-"/>
            </a:pPr>
            <a:r>
              <a:rPr lang="en-US" sz="2400" dirty="0" smtClean="0">
                <a:latin typeface="Georgia" pitchFamily="18" charset="0"/>
              </a:rPr>
              <a:t>Different </a:t>
            </a:r>
            <a:r>
              <a:rPr lang="en-US" sz="2400" dirty="0" err="1" smtClean="0">
                <a:latin typeface="Georgia" pitchFamily="18" charset="0"/>
              </a:rPr>
              <a:t>grantsmakers</a:t>
            </a:r>
            <a:r>
              <a:rPr lang="en-US" sz="2400" dirty="0" smtClean="0">
                <a:latin typeface="Georgia" pitchFamily="18" charset="0"/>
              </a:rPr>
              <a:t> want different things: basic vs. applied, disciplinary vs. problem-focused, sector-specific or not, etc. Know your audience/sponsor!</a:t>
            </a:r>
          </a:p>
          <a:p>
            <a:pPr marL="342900" indent="-342900">
              <a:buFontTx/>
              <a:buChar char="-"/>
            </a:pPr>
            <a:r>
              <a:rPr lang="en-US" sz="2400" dirty="0" smtClean="0">
                <a:latin typeface="Georgia" pitchFamily="18" charset="0"/>
              </a:rPr>
              <a:t>This means that proposals need to be adapted from one agency to the next … straight recycling almost always fails. </a:t>
            </a:r>
          </a:p>
          <a:p>
            <a:pPr marL="342900" indent="-342900">
              <a:buFontTx/>
              <a:buChar char="-"/>
            </a:pPr>
            <a:endParaRPr lang="en-US" sz="2400" b="1" dirty="0">
              <a:latin typeface="Georgia" pitchFamily="18" charset="0"/>
            </a:endParaRPr>
          </a:p>
          <a:p>
            <a:r>
              <a:rPr lang="en-US" sz="2400" b="1" dirty="0" smtClean="0">
                <a:latin typeface="Georgia" pitchFamily="18" charset="0"/>
              </a:rPr>
              <a:t>Relevance to the field/broader world</a:t>
            </a:r>
          </a:p>
          <a:p>
            <a:pPr marL="342900" indent="-342900">
              <a:buFontTx/>
              <a:buChar char="-"/>
            </a:pPr>
            <a:r>
              <a:rPr lang="en-US" sz="2400" dirty="0" smtClean="0">
                <a:latin typeface="Georgia" pitchFamily="18" charset="0"/>
              </a:rPr>
              <a:t>Especially for government-funded research, the agency has political masters … give them the ‘broader impacts’ summary they </a:t>
            </a:r>
            <a:r>
              <a:rPr lang="en-US" sz="2400" dirty="0">
                <a:latin typeface="Georgia" pitchFamily="18" charset="0"/>
              </a:rPr>
              <a:t>need to justify your </a:t>
            </a:r>
            <a:r>
              <a:rPr lang="en-US" sz="2400" dirty="0" smtClean="0">
                <a:latin typeface="Georgia" pitchFamily="18" charset="0"/>
              </a:rPr>
              <a:t>grant: how will your work help solve societal problems?</a:t>
            </a:r>
          </a:p>
          <a:p>
            <a:pPr marL="342900" indent="-342900">
              <a:buFontTx/>
              <a:buChar char="-"/>
            </a:pPr>
            <a:r>
              <a:rPr lang="en-US" sz="2400" dirty="0" smtClean="0">
                <a:latin typeface="Georgia" pitchFamily="18" charset="0"/>
              </a:rPr>
              <a:t>Is the original discovery promised worth knowing? Why?</a:t>
            </a:r>
          </a:p>
          <a:p>
            <a:pPr marL="342900" indent="-342900">
              <a:buFontTx/>
              <a:buChar char="-"/>
            </a:pPr>
            <a:endParaRPr lang="en-US" sz="2400" dirty="0" smtClean="0">
              <a:latin typeface="Georgia" pitchFamily="18" charset="0"/>
            </a:endParaRPr>
          </a:p>
          <a:p>
            <a:pPr marL="342900" indent="-342900">
              <a:buFontTx/>
              <a:buChar char="-"/>
            </a:pPr>
            <a:endParaRPr lang="en-US" sz="2400" dirty="0" smtClean="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638800" y="1501"/>
            <a:ext cx="35052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           Relevance</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17231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29615"/>
            <a:ext cx="8915399" cy="5262979"/>
          </a:xfrm>
          <a:prstGeom prst="rect">
            <a:avLst/>
          </a:prstGeom>
          <a:noFill/>
        </p:spPr>
        <p:txBody>
          <a:bodyPr wrap="square" rtlCol="0">
            <a:spAutoFit/>
          </a:bodyPr>
          <a:lstStyle/>
          <a:p>
            <a:r>
              <a:rPr lang="en-US" sz="2400" b="1" dirty="0" smtClean="0">
                <a:latin typeface="Georgia" pitchFamily="18" charset="0"/>
              </a:rPr>
              <a:t>Relationships w/program officer(s)</a:t>
            </a:r>
          </a:p>
          <a:p>
            <a:pPr marL="342900" indent="-342900">
              <a:buFontTx/>
              <a:buChar char="-"/>
            </a:pPr>
            <a:r>
              <a:rPr lang="en-US" sz="2400" dirty="0" smtClean="0">
                <a:latin typeface="Georgia" pitchFamily="18" charset="0"/>
              </a:rPr>
              <a:t>They don’t want to waste their time or yours. </a:t>
            </a:r>
          </a:p>
          <a:p>
            <a:pPr marL="342900" indent="-342900">
              <a:buFontTx/>
              <a:buChar char="-"/>
            </a:pPr>
            <a:r>
              <a:rPr lang="en-US" sz="2400" dirty="0" smtClean="0">
                <a:latin typeface="Georgia" pitchFamily="18" charset="0"/>
              </a:rPr>
              <a:t>Ask them whether your ideas have a chance. </a:t>
            </a:r>
          </a:p>
          <a:p>
            <a:pPr marL="342900" indent="-342900">
              <a:buFontTx/>
              <a:buChar char="-"/>
            </a:pPr>
            <a:r>
              <a:rPr lang="en-US" sz="2400" dirty="0" smtClean="0">
                <a:latin typeface="Georgia" pitchFamily="18" charset="0"/>
              </a:rPr>
              <a:t>Find out how the review process works and who makes the decisions ultimately and on what criteria.</a:t>
            </a:r>
          </a:p>
          <a:p>
            <a:pPr marL="342900" indent="-342900">
              <a:buFontTx/>
              <a:buChar char="-"/>
            </a:pPr>
            <a:r>
              <a:rPr lang="en-US" sz="2400" dirty="0" smtClean="0">
                <a:latin typeface="Georgia" pitchFamily="18" charset="0"/>
              </a:rPr>
              <a:t>Ask them for sample (un)successful proposals. </a:t>
            </a:r>
          </a:p>
          <a:p>
            <a:pPr marL="342900" indent="-342900">
              <a:buFontTx/>
              <a:buChar char="-"/>
            </a:pPr>
            <a:r>
              <a:rPr lang="en-US" sz="2400" dirty="0" smtClean="0">
                <a:latin typeface="Georgia" pitchFamily="18" charset="0"/>
              </a:rPr>
              <a:t>Ask them for feedback after a decision (esp. an adverse one).</a:t>
            </a:r>
          </a:p>
          <a:p>
            <a:pPr marL="342900" indent="-342900">
              <a:buFontTx/>
              <a:buChar char="-"/>
            </a:pPr>
            <a:endParaRPr lang="en-US" sz="2400" b="1" dirty="0">
              <a:latin typeface="Georgia" pitchFamily="18" charset="0"/>
            </a:endParaRPr>
          </a:p>
          <a:p>
            <a:r>
              <a:rPr lang="en-US" sz="2400" b="1" dirty="0" smtClean="0">
                <a:latin typeface="Georgia" pitchFamily="18" charset="0"/>
              </a:rPr>
              <a:t>Relationships w/other investigators</a:t>
            </a:r>
          </a:p>
          <a:p>
            <a:pPr marL="342900" indent="-342900">
              <a:buFontTx/>
              <a:buChar char="-"/>
            </a:pPr>
            <a:r>
              <a:rPr lang="en-US" sz="2400" dirty="0" smtClean="0">
                <a:latin typeface="Georgia" pitchFamily="18" charset="0"/>
              </a:rPr>
              <a:t>Give others constructive, timely feedback and ask for </a:t>
            </a:r>
            <a:r>
              <a:rPr lang="en-US" sz="2400" dirty="0" smtClean="0">
                <a:latin typeface="Georgia" pitchFamily="18" charset="0"/>
              </a:rPr>
              <a:t>same. </a:t>
            </a:r>
            <a:endParaRPr lang="en-US" sz="2400" dirty="0" smtClean="0">
              <a:latin typeface="Georgia" pitchFamily="18" charset="0"/>
            </a:endParaRPr>
          </a:p>
          <a:p>
            <a:pPr marL="342900" indent="-342900">
              <a:buFontTx/>
              <a:buChar char="-"/>
            </a:pPr>
            <a:r>
              <a:rPr lang="en-US" sz="2400" dirty="0" smtClean="0">
                <a:latin typeface="Georgia" pitchFamily="18" charset="0"/>
              </a:rPr>
              <a:t>Recognize others’ contributions … we all stand on the shoulders of giants. Crediting others in no way reduces your contributions. If anything, it enhances your credibility!</a:t>
            </a:r>
          </a:p>
          <a:p>
            <a:pPr marL="342900" indent="-342900">
              <a:buFontTx/>
              <a:buChar char="-"/>
            </a:pPr>
            <a:endParaRPr lang="en-US" sz="2400" dirty="0" smtClean="0">
              <a:latin typeface="Georgia" pitchFamily="18" charset="0"/>
            </a:endParaRP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5943600" y="1501"/>
            <a:ext cx="32004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Relationships</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280749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029615"/>
            <a:ext cx="8915399" cy="5632311"/>
          </a:xfrm>
          <a:prstGeom prst="rect">
            <a:avLst/>
          </a:prstGeom>
          <a:noFill/>
        </p:spPr>
        <p:txBody>
          <a:bodyPr wrap="square" rtlCol="0">
            <a:spAutoFit/>
          </a:bodyPr>
          <a:lstStyle/>
          <a:p>
            <a:r>
              <a:rPr lang="en-US" sz="2400" b="1" dirty="0" smtClean="0">
                <a:latin typeface="Georgia" pitchFamily="18" charset="0"/>
              </a:rPr>
              <a:t>Agencies want some assurance a grant will pay off</a:t>
            </a:r>
          </a:p>
          <a:p>
            <a:endParaRPr lang="en-US" sz="2400" b="1" dirty="0">
              <a:latin typeface="Georgia" pitchFamily="18" charset="0"/>
            </a:endParaRPr>
          </a:p>
          <a:p>
            <a:r>
              <a:rPr lang="en-US" sz="2400" b="1" dirty="0" smtClean="0">
                <a:latin typeface="Georgia" pitchFamily="18" charset="0"/>
              </a:rPr>
              <a:t>Clearly articulated impact pathways</a:t>
            </a:r>
          </a:p>
          <a:p>
            <a:pPr marL="342900" indent="-342900">
              <a:buFontTx/>
              <a:buChar char="-"/>
            </a:pPr>
            <a:r>
              <a:rPr lang="en-US" sz="2400" dirty="0" smtClean="0">
                <a:latin typeface="Georgia" pitchFamily="18" charset="0"/>
              </a:rPr>
              <a:t>Is the research plan sound, in terms of data, methods, etc.? Why should funder believe findings will prove valid?</a:t>
            </a:r>
          </a:p>
          <a:p>
            <a:pPr marL="342900" indent="-342900">
              <a:buFontTx/>
              <a:buChar char="-"/>
            </a:pPr>
            <a:r>
              <a:rPr lang="en-US" sz="2400" dirty="0" smtClean="0">
                <a:latin typeface="Georgia" pitchFamily="18" charset="0"/>
              </a:rPr>
              <a:t>Is there a clear strategy for publication, uptake, etc.?</a:t>
            </a:r>
          </a:p>
          <a:p>
            <a:pPr marL="342900" indent="-342900">
              <a:buFontTx/>
              <a:buChar char="-"/>
            </a:pPr>
            <a:endParaRPr lang="en-US" sz="2400" b="1" dirty="0">
              <a:latin typeface="Georgia" pitchFamily="18" charset="0"/>
            </a:endParaRPr>
          </a:p>
          <a:p>
            <a:r>
              <a:rPr lang="en-US" sz="2400" b="1" dirty="0" smtClean="0">
                <a:latin typeface="Georgia" pitchFamily="18" charset="0"/>
              </a:rPr>
              <a:t>Track record of CI/PI and team</a:t>
            </a:r>
          </a:p>
          <a:p>
            <a:pPr marL="342900" indent="-342900">
              <a:buFontTx/>
              <a:buChar char="-"/>
            </a:pPr>
            <a:r>
              <a:rPr lang="en-US" sz="2400" dirty="0" smtClean="0">
                <a:latin typeface="Georgia" pitchFamily="18" charset="0"/>
              </a:rPr>
              <a:t>Are PIs qualified to do the work? Pay attention to the cv s!</a:t>
            </a:r>
          </a:p>
          <a:p>
            <a:pPr marL="342900" indent="-342900">
              <a:buFontTx/>
              <a:buChar char="-"/>
            </a:pPr>
            <a:r>
              <a:rPr lang="en-US" sz="2400" dirty="0" smtClean="0">
                <a:latin typeface="Georgia" pitchFamily="18" charset="0"/>
              </a:rPr>
              <a:t>Do PIs have a record of delivering promised results? </a:t>
            </a:r>
          </a:p>
          <a:p>
            <a:pPr marL="342900" indent="-342900">
              <a:buFontTx/>
              <a:buChar char="-"/>
            </a:pPr>
            <a:r>
              <a:rPr lang="en-US" sz="2400" dirty="0" smtClean="0">
                <a:latin typeface="Georgia" pitchFamily="18" charset="0"/>
              </a:rPr>
              <a:t>Especially for interdisciplinary projects, the viability of the whole is crucial to success … sell the team!</a:t>
            </a:r>
          </a:p>
          <a:p>
            <a:endParaRPr lang="en-US" sz="2400" b="1" dirty="0">
              <a:latin typeface="Georgia" pitchFamily="18" charset="0"/>
            </a:endParaRPr>
          </a:p>
          <a:p>
            <a:r>
              <a:rPr lang="en-US" sz="2400" b="1" dirty="0" smtClean="0">
                <a:latin typeface="Georgia" pitchFamily="18" charset="0"/>
              </a:rPr>
              <a:t>Preliminary data show the approach has promise</a:t>
            </a:r>
          </a:p>
          <a:p>
            <a:r>
              <a:rPr lang="en-US" sz="2400" dirty="0" smtClean="0">
                <a:latin typeface="Georgia" pitchFamily="18" charset="0"/>
              </a:rPr>
              <a:t>-   </a:t>
            </a:r>
            <a:r>
              <a:rPr lang="en-US" sz="2400" dirty="0">
                <a:latin typeface="Georgia" pitchFamily="18" charset="0"/>
              </a:rPr>
              <a:t>T</a:t>
            </a:r>
            <a:r>
              <a:rPr lang="en-US" sz="2400" dirty="0" smtClean="0">
                <a:latin typeface="Georgia" pitchFamily="18" charset="0"/>
              </a:rPr>
              <a:t>ry to leverage current research to seed the next project. </a:t>
            </a:r>
          </a:p>
        </p:txBody>
      </p:sp>
      <p:pic>
        <p:nvPicPr>
          <p:cNvPr id="4" name="Picture 5" descr="cu_logo_sml_150_ppt"/>
          <p:cNvPicPr>
            <a:picLocks noChangeAspect="1" noChangeArrowheads="1"/>
          </p:cNvPicPr>
          <p:nvPr/>
        </p:nvPicPr>
        <p:blipFill>
          <a:blip r:embed="rId3" cstate="print"/>
          <a:srcRect/>
          <a:stretch>
            <a:fillRect/>
          </a:stretch>
        </p:blipFill>
        <p:spPr bwMode="auto">
          <a:xfrm>
            <a:off x="0" y="0"/>
            <a:ext cx="9144000" cy="981075"/>
          </a:xfrm>
          <a:prstGeom prst="rect">
            <a:avLst/>
          </a:prstGeom>
          <a:noFill/>
          <a:ln w="9525">
            <a:noFill/>
            <a:miter lim="800000"/>
            <a:headEnd/>
            <a:tailEnd/>
          </a:ln>
        </p:spPr>
      </p:pic>
      <p:sp>
        <p:nvSpPr>
          <p:cNvPr id="5" name="Title 5"/>
          <p:cNvSpPr txBox="1">
            <a:spLocks/>
          </p:cNvSpPr>
          <p:nvPr/>
        </p:nvSpPr>
        <p:spPr bwMode="auto">
          <a:xfrm>
            <a:off x="6096000" y="1501"/>
            <a:ext cx="3048000" cy="990600"/>
          </a:xfrm>
          <a:prstGeom prst="rect">
            <a:avLst/>
          </a:prstGeom>
          <a:noFill/>
          <a:ln w="9525">
            <a:noFill/>
            <a:miter lim="800000"/>
            <a:headEnd/>
            <a:tailEnd/>
          </a:ln>
        </p:spPr>
        <p:txBody>
          <a:bodyPr anchor="ctr"/>
          <a:lstStyle/>
          <a:p>
            <a:pPr eaLnBrk="0" hangingPunct="0">
              <a:defRPr/>
            </a:pPr>
            <a:r>
              <a:rPr lang="en-US" sz="3000" b="1" kern="0" dirty="0" smtClean="0">
                <a:solidFill>
                  <a:schemeClr val="bg1"/>
                </a:solidFill>
                <a:latin typeface="Georgia" pitchFamily="18" charset="0"/>
                <a:ea typeface="+mj-ea"/>
                <a:cs typeface="+mj-cs"/>
              </a:rPr>
              <a:t>           Results</a:t>
            </a:r>
            <a:endParaRPr lang="en-US" sz="3000" kern="0" dirty="0">
              <a:solidFill>
                <a:schemeClr val="bg1"/>
              </a:solidFill>
              <a:latin typeface="Georgia" pitchFamily="18" charset="0"/>
              <a:ea typeface="+mj-ea"/>
              <a:cs typeface="+mj-cs"/>
            </a:endParaRPr>
          </a:p>
        </p:txBody>
      </p:sp>
    </p:spTree>
    <p:extLst>
      <p:ext uri="{BB962C8B-B14F-4D97-AF65-F5344CB8AC3E}">
        <p14:creationId xmlns:p14="http://schemas.microsoft.com/office/powerpoint/2010/main" val="410334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pportunity104October20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Opportunity104October2008</Template>
  <TotalTime>12647</TotalTime>
  <Words>1245</Words>
  <Application>Microsoft Office PowerPoint</Application>
  <PresentationFormat>On-screen Show (4:3)</PresentationFormat>
  <Paragraphs>171</Paragraphs>
  <Slides>15</Slides>
  <Notes>14</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Opportunity104October2008</vt:lpstr>
      <vt:lpstr>Custom Design</vt:lpstr>
      <vt:lpstr>1_Custom Design</vt:lpstr>
      <vt:lpstr> Christopher B. Barrett Cornell University Calvin College Summer Seminar on the Economics of Global Poverty  August 2013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CALS</dc:creator>
  <cp:lastModifiedBy>Chris Barrett</cp:lastModifiedBy>
  <cp:revision>687</cp:revision>
  <cp:lastPrinted>2012-10-16T03:05:11Z</cp:lastPrinted>
  <dcterms:created xsi:type="dcterms:W3CDTF">2010-06-02T17:17:22Z</dcterms:created>
  <dcterms:modified xsi:type="dcterms:W3CDTF">2013-08-11T17:34:53Z</dcterms:modified>
</cp:coreProperties>
</file>